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0" r:id="rId2"/>
    <p:sldId id="256" r:id="rId3"/>
    <p:sldId id="257" r:id="rId4"/>
    <p:sldId id="258" r:id="rId5"/>
    <p:sldId id="259" r:id="rId6"/>
    <p:sldId id="261" r:id="rId7"/>
    <p:sldId id="262" r:id="rId8"/>
    <p:sldId id="263" r:id="rId9"/>
    <p:sldId id="264"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8" d="100"/>
          <a:sy n="78" d="100"/>
        </p:scale>
        <p:origin x="878"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8148C1-04A4-82A7-F07C-5A24382DBF6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4BF08C0-24B9-F749-7BAD-09D1E9E50DC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96AB08C-5A92-3398-3192-7CFE8FC84385}"/>
              </a:ext>
            </a:extLst>
          </p:cNvPr>
          <p:cNvSpPr>
            <a:spLocks noGrp="1"/>
          </p:cNvSpPr>
          <p:nvPr>
            <p:ph type="dt" sz="half" idx="10"/>
          </p:nvPr>
        </p:nvSpPr>
        <p:spPr/>
        <p:txBody>
          <a:bodyPr/>
          <a:lstStyle/>
          <a:p>
            <a:fld id="{EC4D26C7-9B6B-490D-AF2C-E0D58FB9A3CF}" type="datetimeFigureOut">
              <a:rPr lang="en-US" smtClean="0"/>
              <a:t>12/3/2024</a:t>
            </a:fld>
            <a:endParaRPr lang="en-US"/>
          </a:p>
        </p:txBody>
      </p:sp>
      <p:sp>
        <p:nvSpPr>
          <p:cNvPr id="5" name="Footer Placeholder 4">
            <a:extLst>
              <a:ext uri="{FF2B5EF4-FFF2-40B4-BE49-F238E27FC236}">
                <a16:creationId xmlns:a16="http://schemas.microsoft.com/office/drawing/2014/main" id="{4B715313-75D3-DB09-C34D-64913E30989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A240056-DC63-D7D0-30FB-14C2D8A56DFD}"/>
              </a:ext>
            </a:extLst>
          </p:cNvPr>
          <p:cNvSpPr>
            <a:spLocks noGrp="1"/>
          </p:cNvSpPr>
          <p:nvPr>
            <p:ph type="sldNum" sz="quarter" idx="12"/>
          </p:nvPr>
        </p:nvSpPr>
        <p:spPr/>
        <p:txBody>
          <a:bodyPr/>
          <a:lstStyle/>
          <a:p>
            <a:fld id="{EFA86E00-52E6-4B9B-B87E-F1041B7EA836}" type="slidenum">
              <a:rPr lang="en-US" smtClean="0"/>
              <a:t>‹#›</a:t>
            </a:fld>
            <a:endParaRPr lang="en-US"/>
          </a:p>
        </p:txBody>
      </p:sp>
    </p:spTree>
    <p:extLst>
      <p:ext uri="{BB962C8B-B14F-4D97-AF65-F5344CB8AC3E}">
        <p14:creationId xmlns:p14="http://schemas.microsoft.com/office/powerpoint/2010/main" val="17295348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9FC6D7-8723-EB39-8C2C-78117789F23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6D6BF8A-EB89-FE78-9F3C-04D437C7C52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B7FFA5E-1ECB-77F6-88A2-890BEB73D9F0}"/>
              </a:ext>
            </a:extLst>
          </p:cNvPr>
          <p:cNvSpPr>
            <a:spLocks noGrp="1"/>
          </p:cNvSpPr>
          <p:nvPr>
            <p:ph type="dt" sz="half" idx="10"/>
          </p:nvPr>
        </p:nvSpPr>
        <p:spPr/>
        <p:txBody>
          <a:bodyPr/>
          <a:lstStyle/>
          <a:p>
            <a:fld id="{EC4D26C7-9B6B-490D-AF2C-E0D58FB9A3CF}" type="datetimeFigureOut">
              <a:rPr lang="en-US" smtClean="0"/>
              <a:t>12/3/2024</a:t>
            </a:fld>
            <a:endParaRPr lang="en-US"/>
          </a:p>
        </p:txBody>
      </p:sp>
      <p:sp>
        <p:nvSpPr>
          <p:cNvPr id="5" name="Footer Placeholder 4">
            <a:extLst>
              <a:ext uri="{FF2B5EF4-FFF2-40B4-BE49-F238E27FC236}">
                <a16:creationId xmlns:a16="http://schemas.microsoft.com/office/drawing/2014/main" id="{35C59ABB-D479-175C-39C7-F8617286E59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B69418-E7EA-1A15-999F-DBD0FEAC6873}"/>
              </a:ext>
            </a:extLst>
          </p:cNvPr>
          <p:cNvSpPr>
            <a:spLocks noGrp="1"/>
          </p:cNvSpPr>
          <p:nvPr>
            <p:ph type="sldNum" sz="quarter" idx="12"/>
          </p:nvPr>
        </p:nvSpPr>
        <p:spPr/>
        <p:txBody>
          <a:bodyPr/>
          <a:lstStyle/>
          <a:p>
            <a:fld id="{EFA86E00-52E6-4B9B-B87E-F1041B7EA836}" type="slidenum">
              <a:rPr lang="en-US" smtClean="0"/>
              <a:t>‹#›</a:t>
            </a:fld>
            <a:endParaRPr lang="en-US"/>
          </a:p>
        </p:txBody>
      </p:sp>
    </p:spTree>
    <p:extLst>
      <p:ext uri="{BB962C8B-B14F-4D97-AF65-F5344CB8AC3E}">
        <p14:creationId xmlns:p14="http://schemas.microsoft.com/office/powerpoint/2010/main" val="21256487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8477F-BC09-5BAB-815F-2F5979690D5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E839C62-4969-4218-87A7-613FEAE612F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4E8A91C-C76C-1D1D-C6BE-8F75F71F9D31}"/>
              </a:ext>
            </a:extLst>
          </p:cNvPr>
          <p:cNvSpPr>
            <a:spLocks noGrp="1"/>
          </p:cNvSpPr>
          <p:nvPr>
            <p:ph type="dt" sz="half" idx="10"/>
          </p:nvPr>
        </p:nvSpPr>
        <p:spPr/>
        <p:txBody>
          <a:bodyPr/>
          <a:lstStyle/>
          <a:p>
            <a:fld id="{EC4D26C7-9B6B-490D-AF2C-E0D58FB9A3CF}" type="datetimeFigureOut">
              <a:rPr lang="en-US" smtClean="0"/>
              <a:t>12/3/2024</a:t>
            </a:fld>
            <a:endParaRPr lang="en-US"/>
          </a:p>
        </p:txBody>
      </p:sp>
      <p:sp>
        <p:nvSpPr>
          <p:cNvPr id="5" name="Footer Placeholder 4">
            <a:extLst>
              <a:ext uri="{FF2B5EF4-FFF2-40B4-BE49-F238E27FC236}">
                <a16:creationId xmlns:a16="http://schemas.microsoft.com/office/drawing/2014/main" id="{8F636356-9E00-253F-61C7-7DC024C5B72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CC4396-1474-D8A6-40FA-8D81FE6E9888}"/>
              </a:ext>
            </a:extLst>
          </p:cNvPr>
          <p:cNvSpPr>
            <a:spLocks noGrp="1"/>
          </p:cNvSpPr>
          <p:nvPr>
            <p:ph type="sldNum" sz="quarter" idx="12"/>
          </p:nvPr>
        </p:nvSpPr>
        <p:spPr/>
        <p:txBody>
          <a:bodyPr/>
          <a:lstStyle/>
          <a:p>
            <a:fld id="{EFA86E00-52E6-4B9B-B87E-F1041B7EA836}" type="slidenum">
              <a:rPr lang="en-US" smtClean="0"/>
              <a:t>‹#›</a:t>
            </a:fld>
            <a:endParaRPr lang="en-US"/>
          </a:p>
        </p:txBody>
      </p:sp>
    </p:spTree>
    <p:extLst>
      <p:ext uri="{BB962C8B-B14F-4D97-AF65-F5344CB8AC3E}">
        <p14:creationId xmlns:p14="http://schemas.microsoft.com/office/powerpoint/2010/main" val="7036157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0CEF0-32E8-81C7-20BD-46C4426C174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02BBB1A-34D0-A94F-19D3-079F4999CAA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D133A1B-DBE7-B0B6-1D56-2D043F1BA20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4DF8477-4248-BA4E-955E-4A3AE5B043C5}"/>
              </a:ext>
            </a:extLst>
          </p:cNvPr>
          <p:cNvSpPr>
            <a:spLocks noGrp="1"/>
          </p:cNvSpPr>
          <p:nvPr>
            <p:ph type="dt" sz="half" idx="10"/>
          </p:nvPr>
        </p:nvSpPr>
        <p:spPr/>
        <p:txBody>
          <a:bodyPr/>
          <a:lstStyle/>
          <a:p>
            <a:fld id="{EC4D26C7-9B6B-490D-AF2C-E0D58FB9A3CF}" type="datetimeFigureOut">
              <a:rPr lang="en-US" smtClean="0"/>
              <a:t>12/3/2024</a:t>
            </a:fld>
            <a:endParaRPr lang="en-US"/>
          </a:p>
        </p:txBody>
      </p:sp>
      <p:sp>
        <p:nvSpPr>
          <p:cNvPr id="6" name="Footer Placeholder 5">
            <a:extLst>
              <a:ext uri="{FF2B5EF4-FFF2-40B4-BE49-F238E27FC236}">
                <a16:creationId xmlns:a16="http://schemas.microsoft.com/office/drawing/2014/main" id="{89D056A1-6D43-8D55-B572-B5E059151FC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458A573-0FFD-5317-70A4-DA3851A5AE11}"/>
              </a:ext>
            </a:extLst>
          </p:cNvPr>
          <p:cNvSpPr>
            <a:spLocks noGrp="1"/>
          </p:cNvSpPr>
          <p:nvPr>
            <p:ph type="sldNum" sz="quarter" idx="12"/>
          </p:nvPr>
        </p:nvSpPr>
        <p:spPr/>
        <p:txBody>
          <a:bodyPr/>
          <a:lstStyle/>
          <a:p>
            <a:fld id="{EFA86E00-52E6-4B9B-B87E-F1041B7EA836}" type="slidenum">
              <a:rPr lang="en-US" smtClean="0"/>
              <a:t>‹#›</a:t>
            </a:fld>
            <a:endParaRPr lang="en-US"/>
          </a:p>
        </p:txBody>
      </p:sp>
    </p:spTree>
    <p:extLst>
      <p:ext uri="{BB962C8B-B14F-4D97-AF65-F5344CB8AC3E}">
        <p14:creationId xmlns:p14="http://schemas.microsoft.com/office/powerpoint/2010/main" val="7795553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F387D-4D5B-A4F5-1AAA-9CAC011E1C0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75A5971-A1C6-FF61-7D76-1DD8639C40B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F2B2A98-A5F8-0E23-4CCA-4CE3C663BD0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D7CAEFD-38C4-8969-FD4E-6F412A5C808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4E57DC4-DF43-54B4-24BB-85F4212D8EB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3057494-B602-4CCE-4986-372CBB7B0C40}"/>
              </a:ext>
            </a:extLst>
          </p:cNvPr>
          <p:cNvSpPr>
            <a:spLocks noGrp="1"/>
          </p:cNvSpPr>
          <p:nvPr>
            <p:ph type="dt" sz="half" idx="10"/>
          </p:nvPr>
        </p:nvSpPr>
        <p:spPr/>
        <p:txBody>
          <a:bodyPr/>
          <a:lstStyle/>
          <a:p>
            <a:fld id="{EC4D26C7-9B6B-490D-AF2C-E0D58FB9A3CF}" type="datetimeFigureOut">
              <a:rPr lang="en-US" smtClean="0"/>
              <a:t>12/3/2024</a:t>
            </a:fld>
            <a:endParaRPr lang="en-US"/>
          </a:p>
        </p:txBody>
      </p:sp>
      <p:sp>
        <p:nvSpPr>
          <p:cNvPr id="8" name="Footer Placeholder 7">
            <a:extLst>
              <a:ext uri="{FF2B5EF4-FFF2-40B4-BE49-F238E27FC236}">
                <a16:creationId xmlns:a16="http://schemas.microsoft.com/office/drawing/2014/main" id="{D5E381AB-465B-825E-CA87-A27542D40C9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AB8266C-EFB9-8BB5-8BD8-E6FAD86C47E5}"/>
              </a:ext>
            </a:extLst>
          </p:cNvPr>
          <p:cNvSpPr>
            <a:spLocks noGrp="1"/>
          </p:cNvSpPr>
          <p:nvPr>
            <p:ph type="sldNum" sz="quarter" idx="12"/>
          </p:nvPr>
        </p:nvSpPr>
        <p:spPr/>
        <p:txBody>
          <a:bodyPr/>
          <a:lstStyle/>
          <a:p>
            <a:fld id="{EFA86E00-52E6-4B9B-B87E-F1041B7EA836}" type="slidenum">
              <a:rPr lang="en-US" smtClean="0"/>
              <a:t>‹#›</a:t>
            </a:fld>
            <a:endParaRPr lang="en-US"/>
          </a:p>
        </p:txBody>
      </p:sp>
    </p:spTree>
    <p:extLst>
      <p:ext uri="{BB962C8B-B14F-4D97-AF65-F5344CB8AC3E}">
        <p14:creationId xmlns:p14="http://schemas.microsoft.com/office/powerpoint/2010/main" val="4212558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602D0-DECD-3339-0699-02E7D798C8E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5EDAEC4-17B2-D475-B311-A026338C5F31}"/>
              </a:ext>
            </a:extLst>
          </p:cNvPr>
          <p:cNvSpPr>
            <a:spLocks noGrp="1"/>
          </p:cNvSpPr>
          <p:nvPr>
            <p:ph type="dt" sz="half" idx="10"/>
          </p:nvPr>
        </p:nvSpPr>
        <p:spPr/>
        <p:txBody>
          <a:bodyPr/>
          <a:lstStyle/>
          <a:p>
            <a:fld id="{EC4D26C7-9B6B-490D-AF2C-E0D58FB9A3CF}" type="datetimeFigureOut">
              <a:rPr lang="en-US" smtClean="0"/>
              <a:t>12/3/2024</a:t>
            </a:fld>
            <a:endParaRPr lang="en-US"/>
          </a:p>
        </p:txBody>
      </p:sp>
      <p:sp>
        <p:nvSpPr>
          <p:cNvPr id="4" name="Footer Placeholder 3">
            <a:extLst>
              <a:ext uri="{FF2B5EF4-FFF2-40B4-BE49-F238E27FC236}">
                <a16:creationId xmlns:a16="http://schemas.microsoft.com/office/drawing/2014/main" id="{A8D258D6-5F49-4F41-D7CC-D4AE9B5A113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FA33502-A048-178E-24FD-6A91F14670A9}"/>
              </a:ext>
            </a:extLst>
          </p:cNvPr>
          <p:cNvSpPr>
            <a:spLocks noGrp="1"/>
          </p:cNvSpPr>
          <p:nvPr>
            <p:ph type="sldNum" sz="quarter" idx="12"/>
          </p:nvPr>
        </p:nvSpPr>
        <p:spPr/>
        <p:txBody>
          <a:bodyPr/>
          <a:lstStyle/>
          <a:p>
            <a:fld id="{EFA86E00-52E6-4B9B-B87E-F1041B7EA836}" type="slidenum">
              <a:rPr lang="en-US" smtClean="0"/>
              <a:t>‹#›</a:t>
            </a:fld>
            <a:endParaRPr lang="en-US"/>
          </a:p>
        </p:txBody>
      </p:sp>
    </p:spTree>
    <p:extLst>
      <p:ext uri="{BB962C8B-B14F-4D97-AF65-F5344CB8AC3E}">
        <p14:creationId xmlns:p14="http://schemas.microsoft.com/office/powerpoint/2010/main" val="34005883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1FEA406-1546-76B4-A40C-45FE5D014470}"/>
              </a:ext>
            </a:extLst>
          </p:cNvPr>
          <p:cNvSpPr>
            <a:spLocks noGrp="1"/>
          </p:cNvSpPr>
          <p:nvPr>
            <p:ph type="dt" sz="half" idx="10"/>
          </p:nvPr>
        </p:nvSpPr>
        <p:spPr/>
        <p:txBody>
          <a:bodyPr/>
          <a:lstStyle/>
          <a:p>
            <a:fld id="{EC4D26C7-9B6B-490D-AF2C-E0D58FB9A3CF}" type="datetimeFigureOut">
              <a:rPr lang="en-US" smtClean="0"/>
              <a:t>12/3/2024</a:t>
            </a:fld>
            <a:endParaRPr lang="en-US"/>
          </a:p>
        </p:txBody>
      </p:sp>
      <p:sp>
        <p:nvSpPr>
          <p:cNvPr id="3" name="Footer Placeholder 2">
            <a:extLst>
              <a:ext uri="{FF2B5EF4-FFF2-40B4-BE49-F238E27FC236}">
                <a16:creationId xmlns:a16="http://schemas.microsoft.com/office/drawing/2014/main" id="{2B1F718D-17F8-0A28-1F3B-62FDF81721D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7E29F78-C1F4-CD15-F0AC-0B6DAC89C6EB}"/>
              </a:ext>
            </a:extLst>
          </p:cNvPr>
          <p:cNvSpPr>
            <a:spLocks noGrp="1"/>
          </p:cNvSpPr>
          <p:nvPr>
            <p:ph type="sldNum" sz="quarter" idx="12"/>
          </p:nvPr>
        </p:nvSpPr>
        <p:spPr/>
        <p:txBody>
          <a:bodyPr/>
          <a:lstStyle/>
          <a:p>
            <a:fld id="{EFA86E00-52E6-4B9B-B87E-F1041B7EA836}" type="slidenum">
              <a:rPr lang="en-US" smtClean="0"/>
              <a:t>‹#›</a:t>
            </a:fld>
            <a:endParaRPr lang="en-US"/>
          </a:p>
        </p:txBody>
      </p:sp>
    </p:spTree>
    <p:extLst>
      <p:ext uri="{BB962C8B-B14F-4D97-AF65-F5344CB8AC3E}">
        <p14:creationId xmlns:p14="http://schemas.microsoft.com/office/powerpoint/2010/main" val="33510775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F8D86F-2351-C909-23BB-4B33C8295FF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B1CC3FA-9286-F3F4-D271-28C9E6082FD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12D90C6-7A58-9382-CCA9-320AA077C43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0BA1E4-2AA4-C8B9-026E-547BB8E8C475}"/>
              </a:ext>
            </a:extLst>
          </p:cNvPr>
          <p:cNvSpPr>
            <a:spLocks noGrp="1"/>
          </p:cNvSpPr>
          <p:nvPr>
            <p:ph type="dt" sz="half" idx="10"/>
          </p:nvPr>
        </p:nvSpPr>
        <p:spPr/>
        <p:txBody>
          <a:bodyPr/>
          <a:lstStyle/>
          <a:p>
            <a:fld id="{EC4D26C7-9B6B-490D-AF2C-E0D58FB9A3CF}" type="datetimeFigureOut">
              <a:rPr lang="en-US" smtClean="0"/>
              <a:t>12/3/2024</a:t>
            </a:fld>
            <a:endParaRPr lang="en-US"/>
          </a:p>
        </p:txBody>
      </p:sp>
      <p:sp>
        <p:nvSpPr>
          <p:cNvPr id="6" name="Footer Placeholder 5">
            <a:extLst>
              <a:ext uri="{FF2B5EF4-FFF2-40B4-BE49-F238E27FC236}">
                <a16:creationId xmlns:a16="http://schemas.microsoft.com/office/drawing/2014/main" id="{6AFB55F3-7F4D-AE12-6A65-713C28F3378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9E8E180-E287-F07B-2A7A-9B646B2326E9}"/>
              </a:ext>
            </a:extLst>
          </p:cNvPr>
          <p:cNvSpPr>
            <a:spLocks noGrp="1"/>
          </p:cNvSpPr>
          <p:nvPr>
            <p:ph type="sldNum" sz="quarter" idx="12"/>
          </p:nvPr>
        </p:nvSpPr>
        <p:spPr/>
        <p:txBody>
          <a:bodyPr/>
          <a:lstStyle/>
          <a:p>
            <a:fld id="{EFA86E00-52E6-4B9B-B87E-F1041B7EA836}" type="slidenum">
              <a:rPr lang="en-US" smtClean="0"/>
              <a:t>‹#›</a:t>
            </a:fld>
            <a:endParaRPr lang="en-US"/>
          </a:p>
        </p:txBody>
      </p:sp>
    </p:spTree>
    <p:extLst>
      <p:ext uri="{BB962C8B-B14F-4D97-AF65-F5344CB8AC3E}">
        <p14:creationId xmlns:p14="http://schemas.microsoft.com/office/powerpoint/2010/main" val="35490633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DD3A8-5ED2-7E99-4169-B08B0DCC99E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5489013-D73B-2B53-B874-1F48EDF4185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99A60E1-45D7-03ED-8D51-9DFF397AC2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D7C8886-31D9-02BE-C34F-BEFC0B35E186}"/>
              </a:ext>
            </a:extLst>
          </p:cNvPr>
          <p:cNvSpPr>
            <a:spLocks noGrp="1"/>
          </p:cNvSpPr>
          <p:nvPr>
            <p:ph type="dt" sz="half" idx="10"/>
          </p:nvPr>
        </p:nvSpPr>
        <p:spPr/>
        <p:txBody>
          <a:bodyPr/>
          <a:lstStyle/>
          <a:p>
            <a:fld id="{EC4D26C7-9B6B-490D-AF2C-E0D58FB9A3CF}" type="datetimeFigureOut">
              <a:rPr lang="en-US" smtClean="0"/>
              <a:t>12/3/2024</a:t>
            </a:fld>
            <a:endParaRPr lang="en-US"/>
          </a:p>
        </p:txBody>
      </p:sp>
      <p:sp>
        <p:nvSpPr>
          <p:cNvPr id="6" name="Footer Placeholder 5">
            <a:extLst>
              <a:ext uri="{FF2B5EF4-FFF2-40B4-BE49-F238E27FC236}">
                <a16:creationId xmlns:a16="http://schemas.microsoft.com/office/drawing/2014/main" id="{FBD38A24-8D45-0961-4A07-3A5A348190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BA0DC76-BDBB-E1E4-9AF0-382746A20EB1}"/>
              </a:ext>
            </a:extLst>
          </p:cNvPr>
          <p:cNvSpPr>
            <a:spLocks noGrp="1"/>
          </p:cNvSpPr>
          <p:nvPr>
            <p:ph type="sldNum" sz="quarter" idx="12"/>
          </p:nvPr>
        </p:nvSpPr>
        <p:spPr/>
        <p:txBody>
          <a:bodyPr/>
          <a:lstStyle/>
          <a:p>
            <a:fld id="{EFA86E00-52E6-4B9B-B87E-F1041B7EA836}" type="slidenum">
              <a:rPr lang="en-US" smtClean="0"/>
              <a:t>‹#›</a:t>
            </a:fld>
            <a:endParaRPr lang="en-US"/>
          </a:p>
        </p:txBody>
      </p:sp>
    </p:spTree>
    <p:extLst>
      <p:ext uri="{BB962C8B-B14F-4D97-AF65-F5344CB8AC3E}">
        <p14:creationId xmlns:p14="http://schemas.microsoft.com/office/powerpoint/2010/main" val="33927846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BD1C46-F41C-451B-2C3D-3A8D8B5DF76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7BE0FB6-A62E-662C-688B-510E1E66BE2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C31D0A6-C9F1-8C44-977F-53D07E3E8C8C}"/>
              </a:ext>
            </a:extLst>
          </p:cNvPr>
          <p:cNvSpPr>
            <a:spLocks noGrp="1"/>
          </p:cNvSpPr>
          <p:nvPr>
            <p:ph type="dt" sz="half" idx="10"/>
          </p:nvPr>
        </p:nvSpPr>
        <p:spPr/>
        <p:txBody>
          <a:bodyPr/>
          <a:lstStyle/>
          <a:p>
            <a:fld id="{EC4D26C7-9B6B-490D-AF2C-E0D58FB9A3CF}" type="datetimeFigureOut">
              <a:rPr lang="en-US" smtClean="0"/>
              <a:t>12/3/2024</a:t>
            </a:fld>
            <a:endParaRPr lang="en-US"/>
          </a:p>
        </p:txBody>
      </p:sp>
      <p:sp>
        <p:nvSpPr>
          <p:cNvPr id="5" name="Footer Placeholder 4">
            <a:extLst>
              <a:ext uri="{FF2B5EF4-FFF2-40B4-BE49-F238E27FC236}">
                <a16:creationId xmlns:a16="http://schemas.microsoft.com/office/drawing/2014/main" id="{BDC903F3-5FCE-0FF7-1901-F3B462EB84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17EDC1B-4040-E1B1-2ED7-A6547F80CC04}"/>
              </a:ext>
            </a:extLst>
          </p:cNvPr>
          <p:cNvSpPr>
            <a:spLocks noGrp="1"/>
          </p:cNvSpPr>
          <p:nvPr>
            <p:ph type="sldNum" sz="quarter" idx="12"/>
          </p:nvPr>
        </p:nvSpPr>
        <p:spPr/>
        <p:txBody>
          <a:bodyPr/>
          <a:lstStyle/>
          <a:p>
            <a:fld id="{EFA86E00-52E6-4B9B-B87E-F1041B7EA836}" type="slidenum">
              <a:rPr lang="en-US" smtClean="0"/>
              <a:t>‹#›</a:t>
            </a:fld>
            <a:endParaRPr lang="en-US"/>
          </a:p>
        </p:txBody>
      </p:sp>
    </p:spTree>
    <p:extLst>
      <p:ext uri="{BB962C8B-B14F-4D97-AF65-F5344CB8AC3E}">
        <p14:creationId xmlns:p14="http://schemas.microsoft.com/office/powerpoint/2010/main" val="33683723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ECBDCED-C225-FAE4-E24C-58CCA2A1CA4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9122A3A-B503-A4DD-E063-18E3785291C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A07994-0676-9552-AE03-A2D6300217E6}"/>
              </a:ext>
            </a:extLst>
          </p:cNvPr>
          <p:cNvSpPr>
            <a:spLocks noGrp="1"/>
          </p:cNvSpPr>
          <p:nvPr>
            <p:ph type="dt" sz="half" idx="10"/>
          </p:nvPr>
        </p:nvSpPr>
        <p:spPr/>
        <p:txBody>
          <a:bodyPr/>
          <a:lstStyle/>
          <a:p>
            <a:fld id="{EC4D26C7-9B6B-490D-AF2C-E0D58FB9A3CF}" type="datetimeFigureOut">
              <a:rPr lang="en-US" smtClean="0"/>
              <a:t>12/3/2024</a:t>
            </a:fld>
            <a:endParaRPr lang="en-US"/>
          </a:p>
        </p:txBody>
      </p:sp>
      <p:sp>
        <p:nvSpPr>
          <p:cNvPr id="5" name="Footer Placeholder 4">
            <a:extLst>
              <a:ext uri="{FF2B5EF4-FFF2-40B4-BE49-F238E27FC236}">
                <a16:creationId xmlns:a16="http://schemas.microsoft.com/office/drawing/2014/main" id="{DB788D5A-FFD7-F2A4-5974-836D95159E2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2338714-B8FB-334B-D3F4-2A97464AF984}"/>
              </a:ext>
            </a:extLst>
          </p:cNvPr>
          <p:cNvSpPr>
            <a:spLocks noGrp="1"/>
          </p:cNvSpPr>
          <p:nvPr>
            <p:ph type="sldNum" sz="quarter" idx="12"/>
          </p:nvPr>
        </p:nvSpPr>
        <p:spPr/>
        <p:txBody>
          <a:bodyPr/>
          <a:lstStyle/>
          <a:p>
            <a:fld id="{EFA86E00-52E6-4B9B-B87E-F1041B7EA836}" type="slidenum">
              <a:rPr lang="en-US" smtClean="0"/>
              <a:t>‹#›</a:t>
            </a:fld>
            <a:endParaRPr lang="en-US"/>
          </a:p>
        </p:txBody>
      </p:sp>
    </p:spTree>
    <p:extLst>
      <p:ext uri="{BB962C8B-B14F-4D97-AF65-F5344CB8AC3E}">
        <p14:creationId xmlns:p14="http://schemas.microsoft.com/office/powerpoint/2010/main" val="12358418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0BD51C8-D779-9150-A42A-1D26D383498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254EE65-5AAC-AC44-C4DB-4CB7D886C24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1315FD-F161-5C08-A42F-75DB6BFCB0D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C4D26C7-9B6B-490D-AF2C-E0D58FB9A3CF}" type="datetimeFigureOut">
              <a:rPr lang="en-US" smtClean="0"/>
              <a:t>12/3/2024</a:t>
            </a:fld>
            <a:endParaRPr lang="en-US"/>
          </a:p>
        </p:txBody>
      </p:sp>
      <p:sp>
        <p:nvSpPr>
          <p:cNvPr id="5" name="Footer Placeholder 4">
            <a:extLst>
              <a:ext uri="{FF2B5EF4-FFF2-40B4-BE49-F238E27FC236}">
                <a16:creationId xmlns:a16="http://schemas.microsoft.com/office/drawing/2014/main" id="{2572CB6B-3C56-2826-292C-79F066247CD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46F681A2-F0D7-F19D-5120-EF9CFD1CB7C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FA86E00-52E6-4B9B-B87E-F1041B7EA836}" type="slidenum">
              <a:rPr lang="en-US" smtClean="0"/>
              <a:t>‹#›</a:t>
            </a:fld>
            <a:endParaRPr lang="en-US"/>
          </a:p>
        </p:txBody>
      </p:sp>
    </p:spTree>
    <p:extLst>
      <p:ext uri="{BB962C8B-B14F-4D97-AF65-F5344CB8AC3E}">
        <p14:creationId xmlns:p14="http://schemas.microsoft.com/office/powerpoint/2010/main" val="33342310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ikalto.ge/about-us/"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hyperlink" Target="http://www.giuaani.ge/" TargetMode="Externa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hyperlink" Target="https://toreliwinery.com/" TargetMode="Externa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hyperlink" Target="https://8000history.ge/en/" TargetMode="Externa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hyperlink" Target="http://www.vaziani.ge/" TargetMode="Externa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hyperlink" Target="http://www.vinagora.ge/"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2E7CC2-2C17-99AF-F82B-A7645D878BB0}"/>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806FA693-D5B7-59B2-F5B6-75519547A987}"/>
              </a:ext>
            </a:extLst>
          </p:cNvPr>
          <p:cNvSpPr txBox="1"/>
          <p:nvPr/>
        </p:nvSpPr>
        <p:spPr>
          <a:xfrm>
            <a:off x="4414686" y="876692"/>
            <a:ext cx="7325030" cy="5016758"/>
          </a:xfrm>
          <a:prstGeom prst="rect">
            <a:avLst/>
          </a:prstGeom>
          <a:noFill/>
        </p:spPr>
        <p:txBody>
          <a:bodyPr wrap="square" rtlCol="0">
            <a:spAutoFit/>
          </a:bodyPr>
          <a:lstStyle/>
          <a:p>
            <a:r>
              <a:rPr lang="en-US" b="1" dirty="0"/>
              <a:t> </a:t>
            </a:r>
            <a:r>
              <a:rPr lang="en-US" sz="1600" b="1" i="0" dirty="0">
                <a:solidFill>
                  <a:srgbClr val="333333"/>
                </a:solidFill>
                <a:effectLst/>
              </a:rPr>
              <a:t>WINERY IKALTO – A continuation of the centuries-old Georgian </a:t>
            </a:r>
            <a:r>
              <a:rPr lang="en-US" sz="1600" b="1" i="0" dirty="0" err="1">
                <a:solidFill>
                  <a:srgbClr val="333333"/>
                </a:solidFill>
                <a:effectLst/>
              </a:rPr>
              <a:t>Tradtion</a:t>
            </a:r>
            <a:r>
              <a:rPr lang="en-US" sz="1600" b="0" i="0" dirty="0">
                <a:solidFill>
                  <a:srgbClr val="333333"/>
                </a:solidFill>
                <a:effectLst/>
              </a:rPr>
              <a:t>.</a:t>
            </a:r>
          </a:p>
          <a:p>
            <a:endParaRPr lang="en-US" sz="1600" dirty="0">
              <a:solidFill>
                <a:srgbClr val="333333"/>
              </a:solidFill>
            </a:endParaRPr>
          </a:p>
          <a:p>
            <a:br>
              <a:rPr lang="en-US" sz="1600" dirty="0"/>
            </a:br>
            <a:r>
              <a:rPr lang="en-US" i="0" dirty="0">
                <a:effectLst/>
              </a:rPr>
              <a:t>Winery </a:t>
            </a:r>
            <a:r>
              <a:rPr lang="en-US" i="0" dirty="0" err="1">
                <a:effectLst/>
              </a:rPr>
              <a:t>Ikalto</a:t>
            </a:r>
            <a:r>
              <a:rPr lang="en-US" i="0" dirty="0">
                <a:effectLst/>
              </a:rPr>
              <a:t> is a family-owned winery deeply rooted in Georgia’s rich winemaking heritage, with traditions dating back to the 19th century. </a:t>
            </a:r>
          </a:p>
          <a:p>
            <a:endParaRPr lang="en-US" dirty="0"/>
          </a:p>
          <a:p>
            <a:r>
              <a:rPr lang="en-US" i="0" dirty="0">
                <a:effectLst/>
              </a:rPr>
              <a:t>Situated across the historic villages of </a:t>
            </a:r>
            <a:r>
              <a:rPr lang="en-US" i="0" dirty="0" err="1">
                <a:effectLst/>
              </a:rPr>
              <a:t>Ruispiri</a:t>
            </a:r>
            <a:r>
              <a:rPr lang="en-US" i="0" dirty="0">
                <a:effectLst/>
              </a:rPr>
              <a:t> and </a:t>
            </a:r>
            <a:r>
              <a:rPr lang="en-US" i="0" dirty="0" err="1">
                <a:effectLst/>
              </a:rPr>
              <a:t>Ikalto</a:t>
            </a:r>
            <a:r>
              <a:rPr lang="en-US" i="0" dirty="0">
                <a:effectLst/>
              </a:rPr>
              <a:t>, our 65 hectares of vineyards grow Georgia’s finest native grapes, including </a:t>
            </a:r>
            <a:r>
              <a:rPr lang="en-US" i="0" dirty="0" err="1">
                <a:effectLst/>
              </a:rPr>
              <a:t>Rkatsiteli</a:t>
            </a:r>
            <a:r>
              <a:rPr lang="en-US" i="0" dirty="0">
                <a:effectLst/>
              </a:rPr>
              <a:t>, </a:t>
            </a:r>
            <a:r>
              <a:rPr lang="en-US" i="0" dirty="0" err="1">
                <a:effectLst/>
              </a:rPr>
              <a:t>Saperavi</a:t>
            </a:r>
            <a:r>
              <a:rPr lang="en-US" i="0" dirty="0">
                <a:effectLst/>
              </a:rPr>
              <a:t>, and Kisi. </a:t>
            </a:r>
          </a:p>
          <a:p>
            <a:endParaRPr lang="en-US" dirty="0"/>
          </a:p>
          <a:p>
            <a:r>
              <a:rPr lang="en-US" i="0" dirty="0">
                <a:effectLst/>
              </a:rPr>
              <a:t>Company blends ancient Georgian winemaking techniques, such as aging in traditional </a:t>
            </a:r>
            <a:r>
              <a:rPr lang="en-US" i="0" dirty="0" err="1">
                <a:effectLst/>
              </a:rPr>
              <a:t>Qvevris</a:t>
            </a:r>
            <a:r>
              <a:rPr lang="en-US" i="0" dirty="0">
                <a:effectLst/>
              </a:rPr>
              <a:t>, with advanced European technology to produce wines of exceptional quality. </a:t>
            </a:r>
          </a:p>
          <a:p>
            <a:endParaRPr lang="en-US" dirty="0"/>
          </a:p>
          <a:p>
            <a:r>
              <a:rPr lang="en-US" i="0" dirty="0">
                <a:effectLst/>
              </a:rPr>
              <a:t>Company's dedication to viticulture is reflected in every bottle, honoring the legacy of ancestors while embracing innovation to craft wines that celebrate the unique terroir of </a:t>
            </a:r>
            <a:r>
              <a:rPr lang="en-US" dirty="0"/>
              <a:t>the land.</a:t>
            </a:r>
          </a:p>
          <a:p>
            <a:endParaRPr lang="en-US" dirty="0"/>
          </a:p>
        </p:txBody>
      </p:sp>
      <p:sp>
        <p:nvSpPr>
          <p:cNvPr id="5" name="TextBox 4">
            <a:extLst>
              <a:ext uri="{FF2B5EF4-FFF2-40B4-BE49-F238E27FC236}">
                <a16:creationId xmlns:a16="http://schemas.microsoft.com/office/drawing/2014/main" id="{8E63ECD0-F8F9-695B-C808-25F7DA76C646}"/>
              </a:ext>
            </a:extLst>
          </p:cNvPr>
          <p:cNvSpPr txBox="1"/>
          <p:nvPr/>
        </p:nvSpPr>
        <p:spPr>
          <a:xfrm>
            <a:off x="265471" y="876692"/>
            <a:ext cx="3505190" cy="1631216"/>
          </a:xfrm>
          <a:prstGeom prst="rect">
            <a:avLst/>
          </a:prstGeom>
          <a:noFill/>
        </p:spPr>
        <p:txBody>
          <a:bodyPr wrap="none" rtlCol="0">
            <a:spAutoFit/>
          </a:bodyPr>
          <a:lstStyle/>
          <a:p>
            <a:r>
              <a:rPr lang="en-US" sz="2800" b="1" dirty="0"/>
              <a:t>Cooperative </a:t>
            </a:r>
            <a:r>
              <a:rPr lang="en-US" sz="2800" b="1" dirty="0" err="1"/>
              <a:t>Ruispiri</a:t>
            </a:r>
            <a:endParaRPr lang="ka-GE" sz="2800" b="1" dirty="0"/>
          </a:p>
          <a:p>
            <a:r>
              <a:rPr lang="en-US" dirty="0"/>
              <a:t>Giorgi </a:t>
            </a:r>
            <a:r>
              <a:rPr lang="en-US" dirty="0" err="1"/>
              <a:t>Giorgobiani</a:t>
            </a:r>
            <a:endParaRPr lang="en-US" dirty="0"/>
          </a:p>
          <a:p>
            <a:endParaRPr lang="en-US" dirty="0"/>
          </a:p>
          <a:p>
            <a:r>
              <a:rPr lang="en-US" dirty="0">
                <a:hlinkClick r:id="rId2"/>
              </a:rPr>
              <a:t>https://ikalto.ge/about-us/</a:t>
            </a:r>
            <a:r>
              <a:rPr lang="en-US" dirty="0"/>
              <a:t> </a:t>
            </a:r>
          </a:p>
          <a:p>
            <a:endParaRPr lang="en-US" dirty="0"/>
          </a:p>
        </p:txBody>
      </p:sp>
    </p:spTree>
    <p:extLst>
      <p:ext uri="{BB962C8B-B14F-4D97-AF65-F5344CB8AC3E}">
        <p14:creationId xmlns:p14="http://schemas.microsoft.com/office/powerpoint/2010/main" val="30009876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C340854-8FE7-B1A5-7086-9E681CE7C125}"/>
              </a:ext>
            </a:extLst>
          </p:cNvPr>
          <p:cNvSpPr txBox="1"/>
          <p:nvPr/>
        </p:nvSpPr>
        <p:spPr>
          <a:xfrm>
            <a:off x="3765755" y="1204169"/>
            <a:ext cx="7836310" cy="2585323"/>
          </a:xfrm>
          <a:prstGeom prst="rect">
            <a:avLst/>
          </a:prstGeom>
          <a:noFill/>
        </p:spPr>
        <p:txBody>
          <a:bodyPr wrap="square" rtlCol="0">
            <a:spAutoFit/>
          </a:bodyPr>
          <a:lstStyle/>
          <a:p>
            <a:r>
              <a:rPr lang="en-US" b="1" dirty="0" err="1"/>
              <a:t>Anemo</a:t>
            </a:r>
            <a:r>
              <a:rPr lang="en-US" b="1" dirty="0"/>
              <a:t> –  Wine company  </a:t>
            </a:r>
          </a:p>
          <a:p>
            <a:endParaRPr lang="en-US" b="1" dirty="0"/>
          </a:p>
          <a:p>
            <a:r>
              <a:rPr lang="en-US" dirty="0"/>
              <a:t>Company is engaged in winemaking for the fourth generation. Company has started with the production of 6000 bottles per year and today they have reached about 16000 bottles of 4 different varieties. </a:t>
            </a:r>
          </a:p>
          <a:p>
            <a:endParaRPr lang="en-US" dirty="0"/>
          </a:p>
          <a:p>
            <a:r>
              <a:rPr lang="en-US" dirty="0" err="1"/>
              <a:t>Anemo</a:t>
            </a:r>
            <a:r>
              <a:rPr lang="en-US" dirty="0"/>
              <a:t> wines are exported in 6 countries. Company wine “</a:t>
            </a:r>
            <a:r>
              <a:rPr lang="en-US" dirty="0" err="1"/>
              <a:t>Krakhuna</a:t>
            </a:r>
            <a:r>
              <a:rPr lang="en-US" dirty="0"/>
              <a:t>” is included in the wine menu of Restaurant </a:t>
            </a:r>
            <a:r>
              <a:rPr lang="en-US" dirty="0" err="1"/>
              <a:t>Mirazur</a:t>
            </a:r>
            <a:r>
              <a:rPr lang="en-US" dirty="0"/>
              <a:t> (Best restaurant 2019 in the world, 3-star Michelin). </a:t>
            </a:r>
          </a:p>
        </p:txBody>
      </p:sp>
      <p:sp>
        <p:nvSpPr>
          <p:cNvPr id="5" name="TextBox 4">
            <a:extLst>
              <a:ext uri="{FF2B5EF4-FFF2-40B4-BE49-F238E27FC236}">
                <a16:creationId xmlns:a16="http://schemas.microsoft.com/office/drawing/2014/main" id="{9A6E0405-0193-AE1D-32E5-6ADD507414AD}"/>
              </a:ext>
            </a:extLst>
          </p:cNvPr>
          <p:cNvSpPr txBox="1"/>
          <p:nvPr/>
        </p:nvSpPr>
        <p:spPr>
          <a:xfrm>
            <a:off x="412955" y="1204169"/>
            <a:ext cx="2247218" cy="800219"/>
          </a:xfrm>
          <a:prstGeom prst="rect">
            <a:avLst/>
          </a:prstGeom>
          <a:noFill/>
        </p:spPr>
        <p:txBody>
          <a:bodyPr wrap="none" rtlCol="0">
            <a:spAutoFit/>
          </a:bodyPr>
          <a:lstStyle/>
          <a:p>
            <a:r>
              <a:rPr lang="en-US" sz="2800" b="1" dirty="0"/>
              <a:t> ILANGO LLC</a:t>
            </a:r>
          </a:p>
          <a:p>
            <a:r>
              <a:rPr lang="en-US" dirty="0"/>
              <a:t>Anna </a:t>
            </a:r>
            <a:r>
              <a:rPr lang="en-US" dirty="0" err="1"/>
              <a:t>Godabrelidze</a:t>
            </a:r>
            <a:endParaRPr lang="en-US" dirty="0"/>
          </a:p>
        </p:txBody>
      </p:sp>
    </p:spTree>
    <p:extLst>
      <p:ext uri="{BB962C8B-B14F-4D97-AF65-F5344CB8AC3E}">
        <p14:creationId xmlns:p14="http://schemas.microsoft.com/office/powerpoint/2010/main" val="31746754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CFDA68-89C6-0831-79DA-89973F21A7FC}"/>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980D6052-0FFC-1C0B-A291-EEFCC276C24C}"/>
              </a:ext>
            </a:extLst>
          </p:cNvPr>
          <p:cNvSpPr txBox="1"/>
          <p:nvPr/>
        </p:nvSpPr>
        <p:spPr>
          <a:xfrm>
            <a:off x="3352799" y="353061"/>
            <a:ext cx="8406581" cy="6151877"/>
          </a:xfrm>
          <a:prstGeom prst="rect">
            <a:avLst/>
          </a:prstGeom>
          <a:noFill/>
        </p:spPr>
        <p:txBody>
          <a:bodyPr wrap="square" rtlCol="0">
            <a:spAutoFit/>
          </a:bodyPr>
          <a:lstStyle/>
          <a:p>
            <a:pPr marL="0" marR="0">
              <a:lnSpc>
                <a:spcPct val="115000"/>
              </a:lnSpc>
              <a:spcAft>
                <a:spcPts val="800"/>
              </a:spcAft>
            </a:pPr>
            <a:r>
              <a:rPr lang="en-US" sz="1600" kern="100" dirty="0" err="1">
                <a:effectLst/>
                <a:latin typeface="Aptos" panose="020B0004020202020204" pitchFamily="34" charset="0"/>
                <a:ea typeface="Aptos" panose="020B0004020202020204" pitchFamily="34" charset="0"/>
                <a:cs typeface="Times New Roman" panose="02020603050405020304" pitchFamily="18" charset="0"/>
              </a:rPr>
              <a:t>Giuaani</a:t>
            </a:r>
            <a:r>
              <a:rPr lang="en-US" sz="1600" kern="100" dirty="0">
                <a:effectLst/>
                <a:latin typeface="Aptos" panose="020B0004020202020204" pitchFamily="34" charset="0"/>
                <a:ea typeface="Aptos" panose="020B0004020202020204" pitchFamily="34" charset="0"/>
                <a:cs typeface="Times New Roman" panose="02020603050405020304" pitchFamily="18" charset="0"/>
              </a:rPr>
              <a:t> Winery is located in the historic village of Manavi, the heartland of Georgian wine producing region Kakheti, in Georgia. The Manavi village, cradled by the southern slopes of the minor Caucasus, is a home for one out of the 29 PDOs (Protected Denomination of Origin) of Georgia. Its unique soil composition and microclimate provides perfect conditions for grapevine cultivation, especially for </a:t>
            </a:r>
            <a:r>
              <a:rPr lang="en-US" sz="1600" kern="100" dirty="0" err="1">
                <a:effectLst/>
                <a:latin typeface="Aptos" panose="020B0004020202020204" pitchFamily="34" charset="0"/>
                <a:ea typeface="Aptos" panose="020B0004020202020204" pitchFamily="34" charset="0"/>
                <a:cs typeface="Times New Roman" panose="02020603050405020304" pitchFamily="18" charset="0"/>
              </a:rPr>
              <a:t>Kakhuri</a:t>
            </a:r>
            <a:r>
              <a:rPr lang="en-US" sz="1600" kern="100" dirty="0">
                <a:effectLst/>
                <a:latin typeface="Aptos" panose="020B0004020202020204" pitchFamily="34" charset="0"/>
                <a:ea typeface="Aptos" panose="020B0004020202020204" pitchFamily="34" charset="0"/>
                <a:cs typeface="Times New Roman" panose="02020603050405020304" pitchFamily="18" charset="0"/>
              </a:rPr>
              <a:t> </a:t>
            </a:r>
            <a:r>
              <a:rPr lang="en-US" sz="1600" kern="100" dirty="0" err="1">
                <a:effectLst/>
                <a:latin typeface="Aptos" panose="020B0004020202020204" pitchFamily="34" charset="0"/>
                <a:ea typeface="Aptos" panose="020B0004020202020204" pitchFamily="34" charset="0"/>
                <a:cs typeface="Times New Roman" panose="02020603050405020304" pitchFamily="18" charset="0"/>
              </a:rPr>
              <a:t>Mtsvane</a:t>
            </a:r>
            <a:r>
              <a:rPr lang="en-US" sz="1600" kern="100" dirty="0">
                <a:effectLst/>
                <a:latin typeface="Aptos" panose="020B0004020202020204" pitchFamily="34" charset="0"/>
                <a:ea typeface="Aptos" panose="020B0004020202020204" pitchFamily="34" charset="0"/>
                <a:cs typeface="Times New Roman" panose="02020603050405020304" pitchFamily="18" charset="0"/>
              </a:rPr>
              <a:t> grape variety, and for the production of Manavi PDO white dry wines.</a:t>
            </a:r>
          </a:p>
          <a:p>
            <a:pPr marL="0" marR="0">
              <a:lnSpc>
                <a:spcPct val="115000"/>
              </a:lnSpc>
              <a:spcAft>
                <a:spcPts val="800"/>
              </a:spcAft>
            </a:pPr>
            <a:r>
              <a:rPr lang="en-US" sz="1600" kern="100" dirty="0">
                <a:effectLst/>
                <a:latin typeface="Aptos" panose="020B0004020202020204" pitchFamily="34" charset="0"/>
                <a:ea typeface="Aptos" panose="020B0004020202020204" pitchFamily="34" charset="0"/>
                <a:cs typeface="Times New Roman" panose="02020603050405020304" pitchFamily="18" charset="0"/>
              </a:rPr>
              <a:t>Georgia has 8000 years of continuous winemaking history, over 500 indigenous grape varieties and a big diversity of soils and microclimates. Our aim is to preserve the traditions while being open minded and receiving challenges of modern-day winemaking. Therefore, we try to combine traditional and modern techniques, with the aim to create high quality, authentic wines with unique character.</a:t>
            </a:r>
          </a:p>
          <a:p>
            <a:pPr marL="0" marR="0">
              <a:lnSpc>
                <a:spcPct val="115000"/>
              </a:lnSpc>
              <a:spcAft>
                <a:spcPts val="800"/>
              </a:spcAft>
            </a:pPr>
            <a:r>
              <a:rPr lang="en-US" sz="1600" kern="100" dirty="0" err="1">
                <a:effectLst/>
                <a:latin typeface="Aptos" panose="020B0004020202020204" pitchFamily="34" charset="0"/>
                <a:ea typeface="Aptos" panose="020B0004020202020204" pitchFamily="34" charset="0"/>
                <a:cs typeface="Times New Roman" panose="02020603050405020304" pitchFamily="18" charset="0"/>
              </a:rPr>
              <a:t>Giuaani</a:t>
            </a:r>
            <a:r>
              <a:rPr lang="en-US" sz="1600" kern="100" dirty="0">
                <a:effectLst/>
                <a:latin typeface="Aptos" panose="020B0004020202020204" pitchFamily="34" charset="0"/>
                <a:ea typeface="Aptos" panose="020B0004020202020204" pitchFamily="34" charset="0"/>
                <a:cs typeface="Times New Roman" panose="02020603050405020304" pitchFamily="18" charset="0"/>
              </a:rPr>
              <a:t> is a family owned and operated winery and its history dates back to 1894, when the first </a:t>
            </a:r>
            <a:r>
              <a:rPr lang="en-US" sz="1600" kern="100" dirty="0" err="1">
                <a:effectLst/>
                <a:latin typeface="Aptos" panose="020B0004020202020204" pitchFamily="34" charset="0"/>
                <a:ea typeface="Aptos" panose="020B0004020202020204" pitchFamily="34" charset="0"/>
                <a:cs typeface="Times New Roman" panose="02020603050405020304" pitchFamily="18" charset="0"/>
              </a:rPr>
              <a:t>Qvevris</a:t>
            </a:r>
            <a:r>
              <a:rPr lang="en-US" sz="1600" kern="100" dirty="0">
                <a:effectLst/>
                <a:latin typeface="Aptos" panose="020B0004020202020204" pitchFamily="34" charset="0"/>
                <a:ea typeface="Aptos" panose="020B0004020202020204" pitchFamily="34" charset="0"/>
                <a:cs typeface="Times New Roman" panose="02020603050405020304" pitchFamily="18" charset="0"/>
              </a:rPr>
              <a:t> (clay vessels traditionally used for winemaking in Georgia) were planted and the family started to produce wine on a small scale. The name </a:t>
            </a:r>
            <a:r>
              <a:rPr lang="en-US" sz="1600" kern="100" dirty="0" err="1">
                <a:effectLst/>
                <a:latin typeface="Aptos" panose="020B0004020202020204" pitchFamily="34" charset="0"/>
                <a:ea typeface="Aptos" panose="020B0004020202020204" pitchFamily="34" charset="0"/>
                <a:cs typeface="Times New Roman" panose="02020603050405020304" pitchFamily="18" charset="0"/>
              </a:rPr>
              <a:t>Giuaani</a:t>
            </a:r>
            <a:r>
              <a:rPr lang="en-US" sz="1600" kern="100" dirty="0">
                <a:effectLst/>
                <a:latin typeface="Aptos" panose="020B0004020202020204" pitchFamily="34" charset="0"/>
                <a:ea typeface="Aptos" panose="020B0004020202020204" pitchFamily="34" charset="0"/>
                <a:cs typeface="Times New Roman" panose="02020603050405020304" pitchFamily="18" charset="0"/>
              </a:rPr>
              <a:t> is derived from the </a:t>
            </a:r>
            <a:r>
              <a:rPr lang="en-US" sz="1600" kern="100" dirty="0" err="1">
                <a:effectLst/>
                <a:latin typeface="Aptos" panose="020B0004020202020204" pitchFamily="34" charset="0"/>
                <a:ea typeface="Aptos" panose="020B0004020202020204" pitchFamily="34" charset="0"/>
                <a:cs typeface="Times New Roman" panose="02020603050405020304" pitchFamily="18" charset="0"/>
              </a:rPr>
              <a:t>Giuashvili</a:t>
            </a:r>
            <a:r>
              <a:rPr lang="en-US" sz="1600" kern="100" dirty="0">
                <a:effectLst/>
                <a:latin typeface="Aptos" panose="020B0004020202020204" pitchFamily="34" charset="0"/>
                <a:ea typeface="Aptos" panose="020B0004020202020204" pitchFamily="34" charset="0"/>
                <a:cs typeface="Times New Roman" panose="02020603050405020304" pitchFamily="18" charset="0"/>
              </a:rPr>
              <a:t> family surname.</a:t>
            </a:r>
          </a:p>
          <a:p>
            <a:pPr marL="0" marR="0">
              <a:lnSpc>
                <a:spcPct val="115000"/>
              </a:lnSpc>
              <a:spcAft>
                <a:spcPts val="800"/>
              </a:spcAft>
            </a:pPr>
            <a:r>
              <a:rPr lang="en-US" sz="1600" kern="100" dirty="0">
                <a:effectLst/>
                <a:latin typeface="Aptos" panose="020B0004020202020204" pitchFamily="34" charset="0"/>
                <a:ea typeface="Aptos" panose="020B0004020202020204" pitchFamily="34" charset="0"/>
                <a:cs typeface="Times New Roman" panose="02020603050405020304" pitchFamily="18" charset="0"/>
              </a:rPr>
              <a:t>As a company </a:t>
            </a:r>
            <a:r>
              <a:rPr lang="en-US" sz="1600" kern="100" dirty="0" err="1">
                <a:effectLst/>
                <a:latin typeface="Aptos" panose="020B0004020202020204" pitchFamily="34" charset="0"/>
                <a:ea typeface="Aptos" panose="020B0004020202020204" pitchFamily="34" charset="0"/>
                <a:cs typeface="Times New Roman" panose="02020603050405020304" pitchFamily="18" charset="0"/>
              </a:rPr>
              <a:t>Giuaani</a:t>
            </a:r>
            <a:r>
              <a:rPr lang="en-US" sz="1600" kern="100" dirty="0">
                <a:effectLst/>
                <a:latin typeface="Aptos" panose="020B0004020202020204" pitchFamily="34" charset="0"/>
                <a:ea typeface="Aptos" panose="020B0004020202020204" pitchFamily="34" charset="0"/>
                <a:cs typeface="Times New Roman" panose="02020603050405020304" pitchFamily="18" charset="0"/>
              </a:rPr>
              <a:t> was founded in 2014 and since then it has been producing premium wines on a larger scale with an approximate annual production of 400 000 bottles. Our wines are present both on the domestic and international markets.</a:t>
            </a:r>
          </a:p>
          <a:p>
            <a:pPr marL="0" marR="0">
              <a:lnSpc>
                <a:spcPct val="115000"/>
              </a:lnSpc>
              <a:spcAft>
                <a:spcPts val="800"/>
              </a:spcAft>
            </a:pPr>
            <a:r>
              <a:rPr lang="en-US" sz="1600" kern="100" dirty="0">
                <a:effectLst/>
                <a:latin typeface="Aptos" panose="020B0004020202020204" pitchFamily="34" charset="0"/>
                <a:ea typeface="Aptos" panose="020B0004020202020204" pitchFamily="34" charset="0"/>
                <a:cs typeface="Times New Roman" panose="02020603050405020304" pitchFamily="18" charset="0"/>
              </a:rPr>
              <a:t>Since 2022 </a:t>
            </a:r>
            <a:r>
              <a:rPr lang="en-US" sz="1600" kern="100" dirty="0" err="1">
                <a:effectLst/>
                <a:latin typeface="Aptos" panose="020B0004020202020204" pitchFamily="34" charset="0"/>
                <a:ea typeface="Aptos" panose="020B0004020202020204" pitchFamily="34" charset="0"/>
                <a:cs typeface="Times New Roman" panose="02020603050405020304" pitchFamily="18" charset="0"/>
              </a:rPr>
              <a:t>Giuaani</a:t>
            </a:r>
            <a:r>
              <a:rPr lang="en-US" sz="1600" kern="100" dirty="0">
                <a:effectLst/>
                <a:latin typeface="Aptos" panose="020B0004020202020204" pitchFamily="34" charset="0"/>
                <a:ea typeface="Aptos" panose="020B0004020202020204" pitchFamily="34" charset="0"/>
                <a:cs typeface="Times New Roman" panose="02020603050405020304" pitchFamily="18" charset="0"/>
              </a:rPr>
              <a:t> winery has been led by the youngest member of the family, Maria </a:t>
            </a:r>
            <a:r>
              <a:rPr lang="en-US" sz="1600" kern="100" dirty="0" err="1">
                <a:effectLst/>
                <a:latin typeface="Aptos" panose="020B0004020202020204" pitchFamily="34" charset="0"/>
                <a:ea typeface="Aptos" panose="020B0004020202020204" pitchFamily="34" charset="0"/>
                <a:cs typeface="Times New Roman" panose="02020603050405020304" pitchFamily="18" charset="0"/>
              </a:rPr>
              <a:t>Giuashvili</a:t>
            </a:r>
            <a:r>
              <a:rPr lang="en-US" sz="1600" kern="100" dirty="0">
                <a:effectLst/>
                <a:latin typeface="Aptos" panose="020B0004020202020204" pitchFamily="34" charset="0"/>
                <a:ea typeface="Aptos" panose="020B0004020202020204" pitchFamily="34" charset="0"/>
                <a:cs typeface="Times New Roman" panose="02020603050405020304" pitchFamily="18" charset="0"/>
              </a:rPr>
              <a:t>.</a:t>
            </a:r>
          </a:p>
        </p:txBody>
      </p:sp>
      <p:sp>
        <p:nvSpPr>
          <p:cNvPr id="5" name="TextBox 4">
            <a:extLst>
              <a:ext uri="{FF2B5EF4-FFF2-40B4-BE49-F238E27FC236}">
                <a16:creationId xmlns:a16="http://schemas.microsoft.com/office/drawing/2014/main" id="{B6E87313-FB1C-240B-6F9F-0E3C32FA64DD}"/>
              </a:ext>
            </a:extLst>
          </p:cNvPr>
          <p:cNvSpPr txBox="1"/>
          <p:nvPr/>
        </p:nvSpPr>
        <p:spPr>
          <a:xfrm>
            <a:off x="432620" y="353061"/>
            <a:ext cx="2290499" cy="1354217"/>
          </a:xfrm>
          <a:prstGeom prst="rect">
            <a:avLst/>
          </a:prstGeom>
          <a:noFill/>
        </p:spPr>
        <p:txBody>
          <a:bodyPr wrap="none" rtlCol="0">
            <a:spAutoFit/>
          </a:bodyPr>
          <a:lstStyle/>
          <a:p>
            <a:r>
              <a:rPr lang="en-US" sz="2800" b="1" dirty="0"/>
              <a:t>GIUAANI LLC</a:t>
            </a:r>
          </a:p>
          <a:p>
            <a:r>
              <a:rPr lang="en-US" dirty="0"/>
              <a:t>Salome Alania</a:t>
            </a:r>
            <a:endParaRPr lang="ka-GE" dirty="0"/>
          </a:p>
          <a:p>
            <a:endParaRPr lang="ka-GE" dirty="0"/>
          </a:p>
          <a:p>
            <a:r>
              <a:rPr lang="en-US" dirty="0">
                <a:hlinkClick r:id="rId2"/>
              </a:rPr>
              <a:t>www.giuaani.ge</a:t>
            </a:r>
            <a:r>
              <a:rPr lang="ka-GE" dirty="0"/>
              <a:t> </a:t>
            </a:r>
            <a:endParaRPr lang="en-US" dirty="0"/>
          </a:p>
        </p:txBody>
      </p:sp>
    </p:spTree>
    <p:extLst>
      <p:ext uri="{BB962C8B-B14F-4D97-AF65-F5344CB8AC3E}">
        <p14:creationId xmlns:p14="http://schemas.microsoft.com/office/powerpoint/2010/main" val="14722027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5360FB-5BDD-EC83-46AE-A2D95E71B770}"/>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E23528C4-1E1E-48B2-F239-2F1FF109BACA}"/>
              </a:ext>
            </a:extLst>
          </p:cNvPr>
          <p:cNvSpPr txBox="1"/>
          <p:nvPr/>
        </p:nvSpPr>
        <p:spPr>
          <a:xfrm>
            <a:off x="3722016" y="2143432"/>
            <a:ext cx="7836310" cy="3970318"/>
          </a:xfrm>
          <a:prstGeom prst="rect">
            <a:avLst/>
          </a:prstGeom>
          <a:noFill/>
        </p:spPr>
        <p:txBody>
          <a:bodyPr wrap="square" rtlCol="0">
            <a:spAutoFit/>
          </a:bodyPr>
          <a:lstStyle/>
          <a:p>
            <a:r>
              <a:rPr lang="en-US" dirty="0" err="1"/>
              <a:t>Marbano</a:t>
            </a:r>
            <a:r>
              <a:rPr lang="en-US" dirty="0"/>
              <a:t> – family winery sense Bolnisi. Bolnisi is a special place in Southeast Georgia, where wine has been made since the 8</a:t>
            </a:r>
            <a:r>
              <a:rPr lang="en-US" baseline="30000" dirty="0"/>
              <a:t>th</a:t>
            </a:r>
            <a:r>
              <a:rPr lang="en-US" dirty="0"/>
              <a:t>  C BC. </a:t>
            </a:r>
          </a:p>
          <a:p>
            <a:r>
              <a:rPr lang="en-US" dirty="0"/>
              <a:t>Winemaker Levan </a:t>
            </a:r>
            <a:r>
              <a:rPr lang="en-US" dirty="0" err="1"/>
              <a:t>Bandzeladze</a:t>
            </a:r>
            <a:r>
              <a:rPr lang="en-US" dirty="0"/>
              <a:t> is developing his passion into a profession and is cultivating several grape varieties. </a:t>
            </a:r>
          </a:p>
          <a:p>
            <a:endParaRPr lang="en-US" dirty="0"/>
          </a:p>
          <a:p>
            <a:r>
              <a:rPr lang="en-US" dirty="0" err="1"/>
              <a:t>Marbano</a:t>
            </a:r>
            <a:r>
              <a:rPr lang="en-US" dirty="0"/>
              <a:t> Winery using traditional method of Qvevri winemaking and also has some wines in barrels. </a:t>
            </a:r>
            <a:r>
              <a:rPr lang="en-US" dirty="0" err="1"/>
              <a:t>Marbano</a:t>
            </a:r>
            <a:r>
              <a:rPr lang="en-US" dirty="0"/>
              <a:t> Winery made wines with   grape varieties from the best-known Georgian wine regions: </a:t>
            </a:r>
            <a:r>
              <a:rPr lang="en-US" dirty="0" err="1"/>
              <a:t>Kartli</a:t>
            </a:r>
            <a:r>
              <a:rPr lang="en-US" dirty="0"/>
              <a:t>, Kakheti, </a:t>
            </a:r>
            <a:r>
              <a:rPr lang="en-US" dirty="0" err="1"/>
              <a:t>Imereti</a:t>
            </a:r>
            <a:r>
              <a:rPr lang="en-US" dirty="0"/>
              <a:t>, Racha-</a:t>
            </a:r>
            <a:r>
              <a:rPr lang="en-US" dirty="0" err="1"/>
              <a:t>Lechkhumi</a:t>
            </a:r>
            <a:r>
              <a:rPr lang="en-US" dirty="0"/>
              <a:t>. </a:t>
            </a:r>
          </a:p>
          <a:p>
            <a:endParaRPr lang="en-US" dirty="0"/>
          </a:p>
          <a:p>
            <a:r>
              <a:rPr lang="en-US" dirty="0"/>
              <a:t>The grapes are harvested by hand when they are  ripe. The wine-making process is calm, cautious, and well-timed. All Wines is reach with phenol compound and tannin. If you taste </a:t>
            </a:r>
            <a:r>
              <a:rPr lang="en-US" dirty="0" err="1"/>
              <a:t>Marbano</a:t>
            </a:r>
            <a:r>
              <a:rPr lang="en-US" dirty="0"/>
              <a:t> wines at least once, you will never forget its unique taste.</a:t>
            </a:r>
          </a:p>
        </p:txBody>
      </p:sp>
      <p:sp>
        <p:nvSpPr>
          <p:cNvPr id="5" name="TextBox 4">
            <a:extLst>
              <a:ext uri="{FF2B5EF4-FFF2-40B4-BE49-F238E27FC236}">
                <a16:creationId xmlns:a16="http://schemas.microsoft.com/office/drawing/2014/main" id="{A76FBB9D-EBC8-566E-BE4C-12759D8AE608}"/>
              </a:ext>
            </a:extLst>
          </p:cNvPr>
          <p:cNvSpPr txBox="1"/>
          <p:nvPr/>
        </p:nvSpPr>
        <p:spPr>
          <a:xfrm>
            <a:off x="403123" y="334297"/>
            <a:ext cx="6519798" cy="1631216"/>
          </a:xfrm>
          <a:prstGeom prst="rect">
            <a:avLst/>
          </a:prstGeom>
          <a:noFill/>
        </p:spPr>
        <p:txBody>
          <a:bodyPr wrap="none" rtlCol="0">
            <a:spAutoFit/>
          </a:bodyPr>
          <a:lstStyle/>
          <a:p>
            <a:r>
              <a:rPr lang="en-US" sz="2800" b="1" dirty="0"/>
              <a:t>MARBANO LLC</a:t>
            </a:r>
          </a:p>
          <a:p>
            <a:r>
              <a:rPr lang="en-US" dirty="0"/>
              <a:t>Levan </a:t>
            </a:r>
            <a:r>
              <a:rPr lang="en-US" dirty="0" err="1"/>
              <a:t>Bandzeladze</a:t>
            </a:r>
            <a:endParaRPr lang="ka-GE" dirty="0"/>
          </a:p>
          <a:p>
            <a:endParaRPr lang="ka-GE" dirty="0"/>
          </a:p>
          <a:p>
            <a:r>
              <a:rPr lang="en-US" dirty="0"/>
              <a:t>https://www.facebook.com/profile.php?id=100057078145120    </a:t>
            </a:r>
          </a:p>
          <a:p>
            <a:r>
              <a:rPr lang="en-US" dirty="0"/>
              <a:t>https://www.instagram.com/marbanowinery/</a:t>
            </a:r>
          </a:p>
        </p:txBody>
      </p:sp>
    </p:spTree>
    <p:extLst>
      <p:ext uri="{BB962C8B-B14F-4D97-AF65-F5344CB8AC3E}">
        <p14:creationId xmlns:p14="http://schemas.microsoft.com/office/powerpoint/2010/main" val="12497195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5B3C2B-0A52-638F-FA39-E85DEBE0A2CA}"/>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8D59C45B-2396-6CFD-5DF7-A2E0375E2DFD}"/>
              </a:ext>
            </a:extLst>
          </p:cNvPr>
          <p:cNvSpPr txBox="1"/>
          <p:nvPr/>
        </p:nvSpPr>
        <p:spPr>
          <a:xfrm>
            <a:off x="3628103" y="570271"/>
            <a:ext cx="7836310" cy="5016758"/>
          </a:xfrm>
          <a:prstGeom prst="rect">
            <a:avLst/>
          </a:prstGeom>
          <a:noFill/>
        </p:spPr>
        <p:txBody>
          <a:bodyPr wrap="square" rtlCol="0">
            <a:spAutoFit/>
          </a:bodyPr>
          <a:lstStyle/>
          <a:p>
            <a:pPr algn="l"/>
            <a:r>
              <a:rPr lang="en-US" sz="1600" b="0" i="0" dirty="0">
                <a:solidFill>
                  <a:srgbClr val="414141"/>
                </a:solidFill>
                <a:effectLst/>
              </a:rPr>
              <a:t>Discover the enchanting story of Tika </a:t>
            </a:r>
            <a:r>
              <a:rPr lang="en-US" sz="1600" b="0" i="0" dirty="0" err="1">
                <a:solidFill>
                  <a:srgbClr val="414141"/>
                </a:solidFill>
                <a:effectLst/>
              </a:rPr>
              <a:t>Svanidze</a:t>
            </a:r>
            <a:r>
              <a:rPr lang="en-US" sz="1600" b="0" i="0" dirty="0">
                <a:solidFill>
                  <a:srgbClr val="414141"/>
                </a:solidFill>
                <a:effectLst/>
              </a:rPr>
              <a:t> Vancko, the visionary founder and owner of TSV Estate Winery. As a prominent pioneer in promoting Georgian family culture and traditions, Tika passionately brings to life thousands of years of Georgian history through exclusive and authentic products.</a:t>
            </a:r>
          </a:p>
          <a:p>
            <a:pPr algn="l"/>
            <a:endParaRPr lang="en-US" sz="1600" b="0" i="0" dirty="0">
              <a:solidFill>
                <a:srgbClr val="414141"/>
              </a:solidFill>
              <a:effectLst/>
            </a:endParaRPr>
          </a:p>
          <a:p>
            <a:pPr algn="l"/>
            <a:r>
              <a:rPr lang="en-US" sz="1600" b="0" i="0" dirty="0">
                <a:solidFill>
                  <a:srgbClr val="414141"/>
                </a:solidFill>
                <a:effectLst/>
              </a:rPr>
              <a:t>At TSV Estate Winery, you can indulge in a wide selection of refined Georgian wines, including unique creations from natural wine producers. Each bottle unveils a fascinating tale from the ancient Georgian wine culture and history, creating a deeper connection with the land where wine was first invented.</a:t>
            </a:r>
          </a:p>
          <a:p>
            <a:pPr algn="l"/>
            <a:endParaRPr lang="en-US" sz="1600" b="0" i="0" dirty="0">
              <a:solidFill>
                <a:srgbClr val="414141"/>
              </a:solidFill>
              <a:effectLst/>
            </a:endParaRPr>
          </a:p>
          <a:p>
            <a:pPr algn="l"/>
            <a:r>
              <a:rPr lang="en-US" sz="1600" b="0" i="0" dirty="0">
                <a:solidFill>
                  <a:srgbClr val="414141"/>
                </a:solidFill>
                <a:effectLst/>
              </a:rPr>
              <a:t>What truly sets TSV Estate Winery apart is its distinctive branding that incorporates archaeological and historical findings. Each bottle is a true work of art, housing an authentic artifact from the rich collection of the Georgian National Museum in Tbilisi. This enriches your wine experience with a tangible piece of history.</a:t>
            </a:r>
          </a:p>
          <a:p>
            <a:pPr algn="l"/>
            <a:endParaRPr lang="en-US" sz="1600" b="0" i="0" dirty="0">
              <a:solidFill>
                <a:srgbClr val="414141"/>
              </a:solidFill>
              <a:effectLst/>
            </a:endParaRPr>
          </a:p>
          <a:p>
            <a:pPr algn="l"/>
            <a:r>
              <a:rPr lang="en-US" sz="1600" b="0" i="0" dirty="0">
                <a:solidFill>
                  <a:srgbClr val="414141"/>
                </a:solidFill>
                <a:effectLst/>
              </a:rPr>
              <a:t>Let yourself be captivated by the passion of Tika </a:t>
            </a:r>
            <a:r>
              <a:rPr lang="en-US" sz="1600" b="0" i="0" dirty="0" err="1">
                <a:solidFill>
                  <a:srgbClr val="414141"/>
                </a:solidFill>
                <a:effectLst/>
              </a:rPr>
              <a:t>Svanidze</a:t>
            </a:r>
            <a:r>
              <a:rPr lang="en-US" sz="1600" b="0" i="0" dirty="0">
                <a:solidFill>
                  <a:srgbClr val="414141"/>
                </a:solidFill>
                <a:effectLst/>
              </a:rPr>
              <a:t> Vancko and the centuries-old wine culture of Georgia. Explore vibrant flavors, deep traditions, and hidden treasures that each bottle from TSV Estate Winery has to offer. Spoil your taste buds with a unique journey through history while savoring the extraordinary Georgian wines curated exclusively for you.</a:t>
            </a:r>
          </a:p>
        </p:txBody>
      </p:sp>
      <p:sp>
        <p:nvSpPr>
          <p:cNvPr id="5" name="TextBox 4">
            <a:extLst>
              <a:ext uri="{FF2B5EF4-FFF2-40B4-BE49-F238E27FC236}">
                <a16:creationId xmlns:a16="http://schemas.microsoft.com/office/drawing/2014/main" id="{EBC189D7-768E-A349-B300-489654F35AF7}"/>
              </a:ext>
            </a:extLst>
          </p:cNvPr>
          <p:cNvSpPr txBox="1"/>
          <p:nvPr/>
        </p:nvSpPr>
        <p:spPr>
          <a:xfrm>
            <a:off x="471949" y="481781"/>
            <a:ext cx="3188822" cy="1354217"/>
          </a:xfrm>
          <a:prstGeom prst="rect">
            <a:avLst/>
          </a:prstGeom>
          <a:noFill/>
        </p:spPr>
        <p:txBody>
          <a:bodyPr wrap="none" rtlCol="0">
            <a:spAutoFit/>
          </a:bodyPr>
          <a:lstStyle/>
          <a:p>
            <a:r>
              <a:rPr lang="en-US" sz="2800" b="1" dirty="0"/>
              <a:t>TSV ESTATE LLC</a:t>
            </a:r>
          </a:p>
          <a:p>
            <a:r>
              <a:rPr lang="en-US" dirty="0"/>
              <a:t>Tika </a:t>
            </a:r>
            <a:r>
              <a:rPr lang="en-US" dirty="0" err="1"/>
              <a:t>Svanadze</a:t>
            </a:r>
            <a:r>
              <a:rPr lang="en-US" dirty="0"/>
              <a:t> – </a:t>
            </a:r>
            <a:r>
              <a:rPr lang="en-US" dirty="0" err="1"/>
              <a:t>Vachko</a:t>
            </a:r>
            <a:endParaRPr lang="en-US" dirty="0"/>
          </a:p>
          <a:p>
            <a:endParaRPr lang="en-US" dirty="0"/>
          </a:p>
          <a:p>
            <a:r>
              <a:rPr lang="en-US" dirty="0"/>
              <a:t>https://www.tikawine.com/en/</a:t>
            </a:r>
          </a:p>
        </p:txBody>
      </p:sp>
    </p:spTree>
    <p:extLst>
      <p:ext uri="{BB962C8B-B14F-4D97-AF65-F5344CB8AC3E}">
        <p14:creationId xmlns:p14="http://schemas.microsoft.com/office/powerpoint/2010/main" val="1010777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F4A507-3C74-BB4C-2E30-FE0BA10C442B}"/>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2D7E6706-D9CB-3D0A-7D90-B02B5276A80E}"/>
              </a:ext>
            </a:extLst>
          </p:cNvPr>
          <p:cNvSpPr txBox="1"/>
          <p:nvPr/>
        </p:nvSpPr>
        <p:spPr>
          <a:xfrm>
            <a:off x="4306528" y="1948408"/>
            <a:ext cx="7443019" cy="2585323"/>
          </a:xfrm>
          <a:prstGeom prst="rect">
            <a:avLst/>
          </a:prstGeom>
          <a:noFill/>
        </p:spPr>
        <p:txBody>
          <a:bodyPr wrap="square" rtlCol="0">
            <a:spAutoFit/>
          </a:bodyPr>
          <a:lstStyle/>
          <a:p>
            <a:r>
              <a:rPr lang="en-US" b="0" i="0" dirty="0">
                <a:effectLst/>
                <a:latin typeface="YAD1aU3sLnI-0"/>
              </a:rPr>
              <a:t>We are a medium-sized winery, producing a limited quantity of up to 15,000 bottles annually ​since 2021. For us, the quality of the grapes and maintaining impeccable hygiene throughout ​the winemaking process are of paramount importance. We refrain from adding sulfites or any ​other additives, allowing the grape juice to shine in its purest form.</a:t>
            </a:r>
          </a:p>
          <a:p>
            <a:endParaRPr lang="en-US" dirty="0">
              <a:latin typeface="YAD1aU3sLnI-0"/>
            </a:endParaRPr>
          </a:p>
          <a:p>
            <a:r>
              <a:rPr lang="en-US" b="0" i="0" dirty="0">
                <a:effectLst/>
                <a:latin typeface="YAD1aU3sLnI-0"/>
              </a:rPr>
              <a:t>It's important to note that we adhere strictly to the Georgian traditional method of ​Qvevri winemaking, wherein the wine remains in contact with its own pomace both ​during fermentation and subsequent aging phases.</a:t>
            </a:r>
            <a:endParaRPr lang="en-US" dirty="0"/>
          </a:p>
        </p:txBody>
      </p:sp>
      <p:sp>
        <p:nvSpPr>
          <p:cNvPr id="5" name="TextBox 4">
            <a:extLst>
              <a:ext uri="{FF2B5EF4-FFF2-40B4-BE49-F238E27FC236}">
                <a16:creationId xmlns:a16="http://schemas.microsoft.com/office/drawing/2014/main" id="{E2ACDED3-83A5-6105-AA06-DC3E187E4392}"/>
              </a:ext>
            </a:extLst>
          </p:cNvPr>
          <p:cNvSpPr txBox="1"/>
          <p:nvPr/>
        </p:nvSpPr>
        <p:spPr>
          <a:xfrm>
            <a:off x="412954" y="471949"/>
            <a:ext cx="3682803" cy="1354217"/>
          </a:xfrm>
          <a:prstGeom prst="rect">
            <a:avLst/>
          </a:prstGeom>
          <a:noFill/>
        </p:spPr>
        <p:txBody>
          <a:bodyPr wrap="none" rtlCol="0">
            <a:spAutoFit/>
          </a:bodyPr>
          <a:lstStyle/>
          <a:p>
            <a:r>
              <a:rPr lang="en-US" sz="2800" b="1" dirty="0" err="1"/>
              <a:t>Toreli</a:t>
            </a:r>
            <a:r>
              <a:rPr lang="en-US" sz="2800" b="1" dirty="0"/>
              <a:t> Winery LLC</a:t>
            </a:r>
          </a:p>
          <a:p>
            <a:r>
              <a:rPr lang="en-US" dirty="0"/>
              <a:t>Nika Javakhishvili, Givi Javakhishvili</a:t>
            </a:r>
          </a:p>
          <a:p>
            <a:endParaRPr lang="en-US" dirty="0"/>
          </a:p>
          <a:p>
            <a:r>
              <a:rPr lang="en-US" dirty="0">
                <a:hlinkClick r:id="rId2"/>
              </a:rPr>
              <a:t>https://toreliwinery.com/</a:t>
            </a:r>
            <a:r>
              <a:rPr lang="en-US" dirty="0"/>
              <a:t> </a:t>
            </a:r>
          </a:p>
        </p:txBody>
      </p:sp>
    </p:spTree>
    <p:extLst>
      <p:ext uri="{BB962C8B-B14F-4D97-AF65-F5344CB8AC3E}">
        <p14:creationId xmlns:p14="http://schemas.microsoft.com/office/powerpoint/2010/main" val="27158958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1B1FC8-325E-9ACE-3D95-B2FC31F89E54}"/>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FAB9FEB7-18B3-B747-EA3D-164B9173A5CD}"/>
              </a:ext>
            </a:extLst>
          </p:cNvPr>
          <p:cNvSpPr txBox="1"/>
          <p:nvPr/>
        </p:nvSpPr>
        <p:spPr>
          <a:xfrm>
            <a:off x="3854246" y="109777"/>
            <a:ext cx="7944463" cy="7078861"/>
          </a:xfrm>
          <a:prstGeom prst="rect">
            <a:avLst/>
          </a:prstGeom>
          <a:noFill/>
        </p:spPr>
        <p:txBody>
          <a:bodyPr wrap="square" rtlCol="0">
            <a:spAutoFit/>
          </a:bodyPr>
          <a:lstStyle/>
          <a:p>
            <a:pPr algn="l"/>
            <a:r>
              <a:rPr lang="en-US" sz="1600" dirty="0"/>
              <a:t> </a:t>
            </a:r>
            <a:r>
              <a:rPr lang="en-US" sz="1600" b="0" i="0" dirty="0">
                <a:solidFill>
                  <a:srgbClr val="3A3A3A"/>
                </a:solidFill>
                <a:effectLst/>
              </a:rPr>
              <a:t>"Founded in 2004, Georgian </a:t>
            </a:r>
            <a:r>
              <a:rPr lang="en-US" sz="1600" b="0" i="0" dirty="0" err="1">
                <a:solidFill>
                  <a:srgbClr val="3A3A3A"/>
                </a:solidFill>
                <a:effectLst/>
              </a:rPr>
              <a:t>Vazi</a:t>
            </a:r>
            <a:r>
              <a:rPr lang="en-US" sz="1600" b="0" i="0" dirty="0">
                <a:solidFill>
                  <a:srgbClr val="3A3A3A"/>
                </a:solidFill>
                <a:effectLst/>
              </a:rPr>
              <a:t> and Wine traces its roots to the heart of Kakheti, specifically in </a:t>
            </a:r>
            <a:r>
              <a:rPr lang="en-US" sz="1600" b="0" i="0" dirty="0" err="1">
                <a:solidFill>
                  <a:srgbClr val="3A3A3A"/>
                </a:solidFill>
                <a:effectLst/>
              </a:rPr>
              <a:t>Veliskikhe</a:t>
            </a:r>
            <a:r>
              <a:rPr lang="en-US" sz="1600" b="0" i="0" dirty="0">
                <a:solidFill>
                  <a:srgbClr val="3A3A3A"/>
                </a:solidFill>
                <a:effectLst/>
              </a:rPr>
              <a:t>. At the core of our offerings is our flagship brand, '8000 Stories.' Specializing in both classical European and traditional </a:t>
            </a:r>
            <a:r>
              <a:rPr lang="en-US" sz="1600" b="0" i="0" dirty="0" err="1">
                <a:solidFill>
                  <a:srgbClr val="3A3A3A"/>
                </a:solidFill>
                <a:effectLst/>
              </a:rPr>
              <a:t>Kvevri</a:t>
            </a:r>
            <a:r>
              <a:rPr lang="en-US" sz="1600" b="0" i="0" dirty="0">
                <a:solidFill>
                  <a:srgbClr val="3A3A3A"/>
                </a:solidFill>
                <a:effectLst/>
              </a:rPr>
              <a:t> wines we pride ourselves on sourcing grapes from our own vineyards nestled in the </a:t>
            </a:r>
            <a:r>
              <a:rPr lang="en-US" sz="1600" b="0" i="0" dirty="0" err="1">
                <a:solidFill>
                  <a:srgbClr val="3A3A3A"/>
                </a:solidFill>
                <a:effectLst/>
              </a:rPr>
              <a:t>microzones</a:t>
            </a:r>
            <a:r>
              <a:rPr lang="en-US" sz="1600" b="0" i="0" dirty="0">
                <a:solidFill>
                  <a:srgbClr val="3A3A3A"/>
                </a:solidFill>
                <a:effectLst/>
              </a:rPr>
              <a:t> of the Kakheti region. With a portfolio boasting 130 Georgian grape varieties, we craft collection wines of the highest quality. Since 2016, we've also ventured into the art of aging brandy spirits.</a:t>
            </a:r>
          </a:p>
          <a:p>
            <a:pPr algn="l"/>
            <a:endParaRPr lang="en-US" sz="1600" b="0" i="0" dirty="0">
              <a:solidFill>
                <a:srgbClr val="3A3A3A"/>
              </a:solidFill>
              <a:effectLst/>
            </a:endParaRPr>
          </a:p>
          <a:p>
            <a:pPr algn="l"/>
            <a:r>
              <a:rPr lang="en-US" sz="1600" b="0" i="0" dirty="0">
                <a:solidFill>
                  <a:srgbClr val="3A3A3A"/>
                </a:solidFill>
                <a:effectLst/>
              </a:rPr>
              <a:t>Since inception, our commitment to excellence has seen our products embraced by discerning palates worldwide, with exports to prominent markets such as Germany, France, the Czech Republic, Ukraine, China, and Central Asia. In a testament to our dedication to the craft, we embarked on the construction of our Chateau in late 2021. This visionary project </a:t>
            </a:r>
            <a:r>
              <a:rPr lang="en-US" sz="1600" b="0" i="0" dirty="0" err="1">
                <a:solidFill>
                  <a:srgbClr val="3A3A3A"/>
                </a:solidFill>
                <a:effectLst/>
              </a:rPr>
              <a:t>encom</a:t>
            </a:r>
            <a:r>
              <a:rPr lang="en-US" sz="1600" b="0" i="0" dirty="0">
                <a:solidFill>
                  <a:srgbClr val="3A3A3A"/>
                </a:solidFill>
                <a:effectLst/>
              </a:rPr>
              <a:t>- passes two traditional Georgian cellars, exquisite restaurants, under- ground cellars, a luxurious hotel, a refreshing swimming pool, spaces for immersive masterclasses on Georgian cuisine, and unique vine- yards.</a:t>
            </a:r>
          </a:p>
          <a:p>
            <a:pPr algn="l"/>
            <a:endParaRPr lang="en-US" sz="1600" b="0" i="0" dirty="0">
              <a:solidFill>
                <a:srgbClr val="3A3A3A"/>
              </a:solidFill>
              <a:effectLst/>
            </a:endParaRPr>
          </a:p>
          <a:p>
            <a:pPr algn="l"/>
            <a:r>
              <a:rPr lang="en-US" sz="1600" b="0" i="0" dirty="0">
                <a:solidFill>
                  <a:srgbClr val="3A3A3A"/>
                </a:solidFill>
                <a:effectLst/>
              </a:rPr>
              <a:t>Our wines are a fusion of innovative techniques and cherished local traditions, ensuring each sip tells a story of craftsmanship and </a:t>
            </a:r>
            <a:r>
              <a:rPr lang="en-US" sz="1600" b="0" i="0" dirty="0" err="1">
                <a:solidFill>
                  <a:srgbClr val="3A3A3A"/>
                </a:solidFill>
                <a:effectLst/>
              </a:rPr>
              <a:t>heri</a:t>
            </a:r>
            <a:r>
              <a:rPr lang="en-US" sz="1600" b="0" i="0" dirty="0">
                <a:solidFill>
                  <a:srgbClr val="3A3A3A"/>
                </a:solidFill>
                <a:effectLst/>
              </a:rPr>
              <a:t>- </a:t>
            </a:r>
            <a:r>
              <a:rPr lang="en-US" sz="1600" b="0" i="0" dirty="0" err="1">
                <a:solidFill>
                  <a:srgbClr val="3A3A3A"/>
                </a:solidFill>
                <a:effectLst/>
              </a:rPr>
              <a:t>tage</a:t>
            </a:r>
            <a:r>
              <a:rPr lang="en-US" sz="1600" b="0" i="0" dirty="0">
                <a:solidFill>
                  <a:srgbClr val="3A3A3A"/>
                </a:solidFill>
                <a:effectLst/>
              </a:rPr>
              <a:t>.“ Located at the crossroads of Europe and Asia, Georgia is nestled in the Caucasus region, bordered by Russia to the north, Turkey and Armenia to the south, and Azerbaijan to the east. Kakheti, our esteemed winemaking region, lies in the eastern part of Georgia, renowned for its fertile valleys and rich viticultural heritage.“</a:t>
            </a:r>
          </a:p>
          <a:p>
            <a:pPr algn="l"/>
            <a:endParaRPr lang="en-US" sz="1600" b="0" i="0" dirty="0">
              <a:solidFill>
                <a:srgbClr val="3A3A3A"/>
              </a:solidFill>
              <a:effectLst/>
            </a:endParaRPr>
          </a:p>
          <a:p>
            <a:pPr algn="l"/>
            <a:r>
              <a:rPr lang="en-US" sz="1600" b="0" i="0" dirty="0">
                <a:solidFill>
                  <a:srgbClr val="3A3A3A"/>
                </a:solidFill>
                <a:effectLst/>
              </a:rPr>
              <a:t>Georgia offers a diverse selection of wines, from classical European varietals to traditional Georgian </a:t>
            </a:r>
            <a:r>
              <a:rPr lang="en-US" sz="1600" b="0" i="0" dirty="0" err="1">
                <a:solidFill>
                  <a:srgbClr val="3A3A3A"/>
                </a:solidFill>
                <a:effectLst/>
              </a:rPr>
              <a:t>Kvevri</a:t>
            </a:r>
            <a:r>
              <a:rPr lang="en-US" sz="1600" b="0" i="0" dirty="0">
                <a:solidFill>
                  <a:srgbClr val="3A3A3A"/>
                </a:solidFill>
                <a:effectLst/>
              </a:rPr>
              <a:t> wines. Our portfolio includes crisp whites, robust reds, and delicate rosés, each reflecting the vibrant colors and unique grape varieties of the region.</a:t>
            </a:r>
          </a:p>
          <a:p>
            <a:pPr algn="l"/>
            <a:endParaRPr lang="en-US" b="0" i="0" dirty="0">
              <a:solidFill>
                <a:srgbClr val="3A3A3A"/>
              </a:solidFill>
              <a:effectLst/>
              <a:latin typeface="Fira Go"/>
            </a:endParaRPr>
          </a:p>
          <a:p>
            <a:pPr algn="l"/>
            <a:endParaRPr lang="en-US" b="0" i="0" dirty="0">
              <a:solidFill>
                <a:srgbClr val="3A3A3A"/>
              </a:solidFill>
              <a:effectLst/>
              <a:latin typeface="Fira Go"/>
            </a:endParaRPr>
          </a:p>
          <a:p>
            <a:endParaRPr lang="en-US" dirty="0"/>
          </a:p>
        </p:txBody>
      </p:sp>
      <p:sp>
        <p:nvSpPr>
          <p:cNvPr id="5" name="TextBox 4">
            <a:extLst>
              <a:ext uri="{FF2B5EF4-FFF2-40B4-BE49-F238E27FC236}">
                <a16:creationId xmlns:a16="http://schemas.microsoft.com/office/drawing/2014/main" id="{204B3AEA-E643-C8C5-C106-D84E685DFF2C}"/>
              </a:ext>
            </a:extLst>
          </p:cNvPr>
          <p:cNvSpPr txBox="1"/>
          <p:nvPr/>
        </p:nvSpPr>
        <p:spPr>
          <a:xfrm>
            <a:off x="255639" y="314632"/>
            <a:ext cx="2903872" cy="1354217"/>
          </a:xfrm>
          <a:prstGeom prst="rect">
            <a:avLst/>
          </a:prstGeom>
          <a:noFill/>
        </p:spPr>
        <p:txBody>
          <a:bodyPr wrap="none" rtlCol="0">
            <a:spAutoFit/>
          </a:bodyPr>
          <a:lstStyle/>
          <a:p>
            <a:r>
              <a:rPr lang="en-US" sz="2800" b="1" dirty="0"/>
              <a:t>8000 History LLC</a:t>
            </a:r>
          </a:p>
          <a:p>
            <a:r>
              <a:rPr lang="en-US" dirty="0"/>
              <a:t>TENGIZ BALUASHVILI </a:t>
            </a:r>
          </a:p>
          <a:p>
            <a:endParaRPr lang="en-US" dirty="0"/>
          </a:p>
          <a:p>
            <a:r>
              <a:rPr lang="en-US" dirty="0">
                <a:hlinkClick r:id="rId2"/>
              </a:rPr>
              <a:t>https://8000history.ge/en/</a:t>
            </a:r>
            <a:r>
              <a:rPr lang="en-US" dirty="0"/>
              <a:t>   </a:t>
            </a:r>
          </a:p>
        </p:txBody>
      </p:sp>
    </p:spTree>
    <p:extLst>
      <p:ext uri="{BB962C8B-B14F-4D97-AF65-F5344CB8AC3E}">
        <p14:creationId xmlns:p14="http://schemas.microsoft.com/office/powerpoint/2010/main" val="19279089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ED7394-B075-DDA0-3085-B8236A769C16}"/>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16D737C6-75D7-42D6-499D-91C8935EF007}"/>
              </a:ext>
            </a:extLst>
          </p:cNvPr>
          <p:cNvSpPr txBox="1"/>
          <p:nvPr/>
        </p:nvSpPr>
        <p:spPr>
          <a:xfrm>
            <a:off x="4037533" y="181957"/>
            <a:ext cx="8003459" cy="6494085"/>
          </a:xfrm>
          <a:prstGeom prst="rect">
            <a:avLst/>
          </a:prstGeom>
          <a:noFill/>
        </p:spPr>
        <p:txBody>
          <a:bodyPr wrap="square" rtlCol="0">
            <a:spAutoFit/>
          </a:bodyPr>
          <a:lstStyle/>
          <a:p>
            <a:r>
              <a:rPr lang="en-US" sz="1600" dirty="0"/>
              <a:t> </a:t>
            </a:r>
            <a:r>
              <a:rPr lang="en-US" sz="1600" b="0" i="0" dirty="0">
                <a:solidFill>
                  <a:srgbClr val="000000"/>
                </a:solidFill>
                <a:effectLst/>
              </a:rPr>
              <a:t>Vaziani was founded in 1982 and modernized in 2012. The restructured factory has been equipped with the modern Italian equipment and the reservoirs made of non-corrosive metal. This is a unique enterprise with a closed production circle, which starts from the selection of grapes and ends with the creation of a final product, which fully corresponds to ISO22000-2018 international standards.</a:t>
            </a:r>
          </a:p>
          <a:p>
            <a:pPr algn="l"/>
            <a:r>
              <a:rPr lang="en-US" sz="1600" b="0" i="0" dirty="0">
                <a:solidFill>
                  <a:srgbClr val="000000"/>
                </a:solidFill>
                <a:effectLst/>
              </a:rPr>
              <a:t>History of Vaziani starts in 1982. The manufactory has been established based on the Telavi winery No.1 and it is a worthy successor of the traditions of the Georgian wine production.</a:t>
            </a:r>
          </a:p>
          <a:p>
            <a:pPr algn="l"/>
            <a:r>
              <a:rPr lang="en-US" sz="1600" b="0" i="0" dirty="0">
                <a:solidFill>
                  <a:srgbClr val="000000"/>
                </a:solidFill>
                <a:effectLst/>
              </a:rPr>
              <a:t>Georgia is the homeland of wine where it was laid the foundation of the </a:t>
            </a:r>
            <a:r>
              <a:rPr lang="en-US" sz="1600" b="0" i="0" dirty="0" err="1">
                <a:solidFill>
                  <a:srgbClr val="000000"/>
                </a:solidFill>
                <a:effectLst/>
              </a:rPr>
              <a:t>qvevri</a:t>
            </a:r>
            <a:r>
              <a:rPr lang="en-US" sz="1600" b="0" i="0" dirty="0">
                <a:solidFill>
                  <a:srgbClr val="000000"/>
                </a:solidFill>
                <a:effectLst/>
              </a:rPr>
              <a:t> wines produced according to the Georgian technology.</a:t>
            </a:r>
          </a:p>
          <a:p>
            <a:pPr algn="l"/>
            <a:endParaRPr lang="en-US" sz="1600" b="0" i="0" dirty="0">
              <a:solidFill>
                <a:srgbClr val="000000"/>
              </a:solidFill>
              <a:effectLst/>
            </a:endParaRPr>
          </a:p>
          <a:p>
            <a:pPr algn="l"/>
            <a:r>
              <a:rPr lang="en-US" sz="1600" b="0" i="0" dirty="0">
                <a:solidFill>
                  <a:srgbClr val="000000"/>
                </a:solidFill>
                <a:effectLst/>
              </a:rPr>
              <a:t>Production of the </a:t>
            </a:r>
            <a:r>
              <a:rPr lang="en-US" sz="1600" b="0" i="0" dirty="0" err="1">
                <a:solidFill>
                  <a:srgbClr val="000000"/>
                </a:solidFill>
                <a:effectLst/>
              </a:rPr>
              <a:t>qvevri</a:t>
            </a:r>
            <a:r>
              <a:rPr lang="en-US" sz="1600" b="0" i="0" dirty="0">
                <a:solidFill>
                  <a:srgbClr val="000000"/>
                </a:solidFill>
                <a:effectLst/>
              </a:rPr>
              <a:t> wines of the </a:t>
            </a:r>
            <a:r>
              <a:rPr lang="en-US" sz="1600" b="0" i="0" dirty="0" err="1">
                <a:solidFill>
                  <a:srgbClr val="000000"/>
                </a:solidFill>
                <a:effectLst/>
              </a:rPr>
              <a:t>Makashvili</a:t>
            </a:r>
            <a:r>
              <a:rPr lang="en-US" sz="1600" b="0" i="0" dirty="0">
                <a:solidFill>
                  <a:srgbClr val="000000"/>
                </a:solidFill>
                <a:effectLst/>
              </a:rPr>
              <a:t> winery is related to the Prince </a:t>
            </a:r>
            <a:r>
              <a:rPr lang="en-US" sz="1600" b="0" i="0" dirty="0" err="1">
                <a:solidFill>
                  <a:srgbClr val="000000"/>
                </a:solidFill>
                <a:effectLst/>
              </a:rPr>
              <a:t>Makashvili</a:t>
            </a:r>
            <a:r>
              <a:rPr lang="en-US" sz="1600" b="0" i="0" dirty="0">
                <a:solidFill>
                  <a:srgbClr val="000000"/>
                </a:solidFill>
                <a:effectLst/>
              </a:rPr>
              <a:t> family.</a:t>
            </a:r>
          </a:p>
          <a:p>
            <a:pPr algn="l"/>
            <a:r>
              <a:rPr lang="en-US" sz="1600" b="0" i="0" dirty="0">
                <a:solidFill>
                  <a:srgbClr val="000000"/>
                </a:solidFill>
                <a:effectLst/>
              </a:rPr>
              <a:t>Best </a:t>
            </a:r>
            <a:r>
              <a:rPr lang="en-US" sz="1600" b="0" i="0" dirty="0" err="1">
                <a:solidFill>
                  <a:srgbClr val="000000"/>
                </a:solidFill>
                <a:effectLst/>
              </a:rPr>
              <a:t>qvevri</a:t>
            </a:r>
            <a:r>
              <a:rPr lang="en-US" sz="1600" b="0" i="0" dirty="0">
                <a:solidFill>
                  <a:srgbClr val="000000"/>
                </a:solidFill>
                <a:effectLst/>
              </a:rPr>
              <a:t> wines were produced of the grapes harvested in the King’s nobles’ </a:t>
            </a:r>
            <a:r>
              <a:rPr lang="en-US" sz="1600" b="0" i="0" dirty="0" err="1">
                <a:solidFill>
                  <a:srgbClr val="000000"/>
                </a:solidFill>
                <a:effectLst/>
              </a:rPr>
              <a:t>Makashvili</a:t>
            </a:r>
            <a:r>
              <a:rPr lang="en-US" sz="1600" b="0" i="0" dirty="0">
                <a:solidFill>
                  <a:srgbClr val="000000"/>
                </a:solidFill>
                <a:effectLst/>
              </a:rPr>
              <a:t> estate. Honorary guests visiting Kakheti region were treated with these wines.</a:t>
            </a:r>
          </a:p>
          <a:p>
            <a:pPr algn="l"/>
            <a:endParaRPr lang="en-US" sz="1600" b="0" i="0" dirty="0">
              <a:solidFill>
                <a:srgbClr val="000000"/>
              </a:solidFill>
              <a:effectLst/>
            </a:endParaRPr>
          </a:p>
          <a:p>
            <a:pPr algn="l"/>
            <a:r>
              <a:rPr lang="en-US" sz="1600" b="0" i="0" dirty="0">
                <a:solidFill>
                  <a:srgbClr val="000000"/>
                </a:solidFill>
                <a:effectLst/>
              </a:rPr>
              <a:t>Today, the company founded by the descendants of this family produces the </a:t>
            </a:r>
            <a:r>
              <a:rPr lang="en-US" sz="1600" b="0" i="0" dirty="0" err="1">
                <a:solidFill>
                  <a:srgbClr val="000000"/>
                </a:solidFill>
                <a:effectLst/>
              </a:rPr>
              <a:t>qvevri</a:t>
            </a:r>
            <a:r>
              <a:rPr lang="en-US" sz="1600" b="0" i="0" dirty="0">
                <a:solidFill>
                  <a:srgbClr val="000000"/>
                </a:solidFill>
                <a:effectLst/>
              </a:rPr>
              <a:t> wines that meet the strictest taste of the experts and refined taste of the wine lovers, which led to the highest awards for these wines at numerous prestigious international competitions.</a:t>
            </a:r>
          </a:p>
          <a:p>
            <a:pPr algn="l"/>
            <a:endParaRPr lang="en-US" sz="1600" b="0" i="0" dirty="0">
              <a:solidFill>
                <a:srgbClr val="000000"/>
              </a:solidFill>
              <a:effectLst/>
            </a:endParaRPr>
          </a:p>
          <a:p>
            <a:r>
              <a:rPr lang="en-US" sz="1600" b="0" i="0" dirty="0">
                <a:solidFill>
                  <a:srgbClr val="000000"/>
                </a:solidFill>
                <a:effectLst/>
              </a:rPr>
              <a:t>Vaziani Winery will offer premium quality wines, to  its loyal consumers, create from its own vineyards located in </a:t>
            </a:r>
            <a:r>
              <a:rPr lang="en-US" sz="1600" b="0" i="0" dirty="0" err="1">
                <a:solidFill>
                  <a:srgbClr val="000000"/>
                </a:solidFill>
                <a:effectLst/>
              </a:rPr>
              <a:t>Gremi</a:t>
            </a:r>
            <a:r>
              <a:rPr lang="en-US" sz="1600" b="0" i="0" dirty="0">
                <a:solidFill>
                  <a:srgbClr val="000000"/>
                </a:solidFill>
                <a:effectLst/>
              </a:rPr>
              <a:t> and </a:t>
            </a:r>
            <a:r>
              <a:rPr lang="en-US" sz="1600" b="0" i="0" dirty="0" err="1">
                <a:solidFill>
                  <a:srgbClr val="000000"/>
                </a:solidFill>
                <a:effectLst/>
              </a:rPr>
              <a:t>Eniseli</a:t>
            </a:r>
            <a:r>
              <a:rPr lang="en-US" sz="1600" b="0" i="0" dirty="0">
                <a:solidFill>
                  <a:srgbClr val="000000"/>
                </a:solidFill>
                <a:effectLst/>
              </a:rPr>
              <a:t>  in </a:t>
            </a:r>
            <a:r>
              <a:rPr lang="en-US" sz="1600" b="0" i="0" dirty="0" err="1">
                <a:solidFill>
                  <a:srgbClr val="000000"/>
                </a:solidFill>
                <a:effectLst/>
              </a:rPr>
              <a:t>Kindzmarauli</a:t>
            </a:r>
            <a:r>
              <a:rPr lang="en-US" sz="1600" b="0" i="0" dirty="0">
                <a:solidFill>
                  <a:srgbClr val="000000"/>
                </a:solidFill>
                <a:effectLst/>
              </a:rPr>
              <a:t> </a:t>
            </a:r>
            <a:r>
              <a:rPr lang="en-US" sz="1600" b="0" i="0" dirty="0" err="1">
                <a:solidFill>
                  <a:srgbClr val="000000"/>
                </a:solidFill>
                <a:effectLst/>
              </a:rPr>
              <a:t>Microzone</a:t>
            </a:r>
            <a:r>
              <a:rPr lang="en-US" sz="1600" b="0" i="0" dirty="0">
                <a:solidFill>
                  <a:srgbClr val="000000"/>
                </a:solidFill>
                <a:effectLst/>
              </a:rPr>
              <a:t>, Kakheti Region. Harvesting is done by hand, at the top of grape ripeness, at the end of September – the beginning of October. Above mentioned vineyards basically consists of </a:t>
            </a:r>
            <a:r>
              <a:rPr lang="en-US" sz="1600" b="0" i="0" dirty="0" err="1">
                <a:solidFill>
                  <a:srgbClr val="000000"/>
                </a:solidFill>
                <a:effectLst/>
              </a:rPr>
              <a:t>Saperavi</a:t>
            </a:r>
            <a:r>
              <a:rPr lang="en-US" sz="1600" b="0" i="0" dirty="0">
                <a:solidFill>
                  <a:srgbClr val="000000"/>
                </a:solidFill>
                <a:effectLst/>
              </a:rPr>
              <a:t> and </a:t>
            </a:r>
            <a:r>
              <a:rPr lang="en-US" sz="1600" b="0" i="0" dirty="0" err="1">
                <a:solidFill>
                  <a:srgbClr val="000000"/>
                </a:solidFill>
                <a:effectLst/>
              </a:rPr>
              <a:t>Rkatsiteli</a:t>
            </a:r>
            <a:r>
              <a:rPr lang="en-US" sz="1600" b="0" i="0" dirty="0">
                <a:solidFill>
                  <a:srgbClr val="000000"/>
                </a:solidFill>
                <a:effectLst/>
              </a:rPr>
              <a:t> grape varieties, as well as such rare varieties as Kisi, </a:t>
            </a:r>
            <a:r>
              <a:rPr lang="en-US" sz="1600" b="0" i="0" dirty="0" err="1">
                <a:solidFill>
                  <a:srgbClr val="000000"/>
                </a:solidFill>
                <a:effectLst/>
              </a:rPr>
              <a:t>Khikhvi</a:t>
            </a:r>
            <a:r>
              <a:rPr lang="en-US" sz="1600" b="0" i="0" dirty="0">
                <a:solidFill>
                  <a:srgbClr val="000000"/>
                </a:solidFill>
                <a:effectLst/>
              </a:rPr>
              <a:t>, </a:t>
            </a:r>
            <a:r>
              <a:rPr lang="en-US" sz="1600" b="0" i="0" dirty="0" err="1">
                <a:solidFill>
                  <a:srgbClr val="000000"/>
                </a:solidFill>
                <a:effectLst/>
              </a:rPr>
              <a:t>Krakhuna</a:t>
            </a:r>
            <a:r>
              <a:rPr lang="en-US" sz="1600" b="0" i="0" dirty="0">
                <a:solidFill>
                  <a:srgbClr val="000000"/>
                </a:solidFill>
                <a:effectLst/>
              </a:rPr>
              <a:t>, </a:t>
            </a:r>
            <a:r>
              <a:rPr lang="en-US" sz="1600" b="0" i="0" dirty="0" err="1">
                <a:solidFill>
                  <a:srgbClr val="000000"/>
                </a:solidFill>
                <a:effectLst/>
              </a:rPr>
              <a:t>Tsitska</a:t>
            </a:r>
            <a:r>
              <a:rPr lang="en-US" sz="1600" b="0" i="0" dirty="0">
                <a:solidFill>
                  <a:srgbClr val="000000"/>
                </a:solidFill>
                <a:effectLst/>
              </a:rPr>
              <a:t>, </a:t>
            </a:r>
            <a:r>
              <a:rPr lang="en-US" sz="1600" b="0" i="0" dirty="0" err="1">
                <a:solidFill>
                  <a:srgbClr val="000000"/>
                </a:solidFill>
                <a:effectLst/>
              </a:rPr>
              <a:t>Usakhelouri</a:t>
            </a:r>
            <a:r>
              <a:rPr lang="en-US" sz="1600" b="0" i="0" dirty="0">
                <a:solidFill>
                  <a:srgbClr val="000000"/>
                </a:solidFill>
                <a:effectLst/>
              </a:rPr>
              <a:t>, Chardonnay and </a:t>
            </a:r>
            <a:r>
              <a:rPr lang="en-US" sz="1600" b="0" i="0" dirty="0" err="1">
                <a:solidFill>
                  <a:srgbClr val="000000"/>
                </a:solidFill>
                <a:effectLst/>
              </a:rPr>
              <a:t>Kakhetian</a:t>
            </a:r>
            <a:r>
              <a:rPr lang="en-US" sz="1600" b="0" i="0" dirty="0">
                <a:solidFill>
                  <a:srgbClr val="000000"/>
                </a:solidFill>
                <a:effectLst/>
              </a:rPr>
              <a:t> </a:t>
            </a:r>
            <a:r>
              <a:rPr lang="en-US" sz="1600" b="0" i="0" dirty="0" err="1">
                <a:solidFill>
                  <a:srgbClr val="000000"/>
                </a:solidFill>
                <a:effectLst/>
              </a:rPr>
              <a:t>Mtsvane</a:t>
            </a:r>
            <a:r>
              <a:rPr lang="en-US" sz="1600" b="0" i="0" dirty="0">
                <a:solidFill>
                  <a:srgbClr val="000000"/>
                </a:solidFill>
                <a:effectLst/>
              </a:rPr>
              <a:t>.</a:t>
            </a:r>
            <a:endParaRPr lang="en-US" sz="1600" dirty="0"/>
          </a:p>
        </p:txBody>
      </p:sp>
      <p:sp>
        <p:nvSpPr>
          <p:cNvPr id="5" name="TextBox 4">
            <a:extLst>
              <a:ext uri="{FF2B5EF4-FFF2-40B4-BE49-F238E27FC236}">
                <a16:creationId xmlns:a16="http://schemas.microsoft.com/office/drawing/2014/main" id="{AE54B388-86C1-8ED3-5013-1C4C42B2BA28}"/>
              </a:ext>
            </a:extLst>
          </p:cNvPr>
          <p:cNvSpPr txBox="1"/>
          <p:nvPr/>
        </p:nvSpPr>
        <p:spPr>
          <a:xfrm>
            <a:off x="151008" y="375246"/>
            <a:ext cx="3683572" cy="1354217"/>
          </a:xfrm>
          <a:prstGeom prst="rect">
            <a:avLst/>
          </a:prstGeom>
          <a:noFill/>
        </p:spPr>
        <p:txBody>
          <a:bodyPr wrap="none" rtlCol="0">
            <a:spAutoFit/>
          </a:bodyPr>
          <a:lstStyle/>
          <a:p>
            <a:r>
              <a:rPr lang="en-US" sz="2800" b="1" dirty="0"/>
              <a:t>Vaziani Company LLC</a:t>
            </a:r>
          </a:p>
          <a:p>
            <a:r>
              <a:rPr lang="en-US" dirty="0" err="1"/>
              <a:t>Aurika</a:t>
            </a:r>
            <a:r>
              <a:rPr lang="en-US" dirty="0"/>
              <a:t> </a:t>
            </a:r>
            <a:r>
              <a:rPr lang="en-US" dirty="0" err="1"/>
              <a:t>Kroitor</a:t>
            </a:r>
            <a:endParaRPr lang="en-US" dirty="0"/>
          </a:p>
          <a:p>
            <a:endParaRPr lang="en-US" dirty="0"/>
          </a:p>
          <a:p>
            <a:r>
              <a:rPr lang="en-US" dirty="0">
                <a:hlinkClick r:id="rId2"/>
              </a:rPr>
              <a:t>www.vaziani.ge</a:t>
            </a:r>
            <a:r>
              <a:rPr lang="en-US" dirty="0"/>
              <a:t> </a:t>
            </a:r>
          </a:p>
        </p:txBody>
      </p:sp>
    </p:spTree>
    <p:extLst>
      <p:ext uri="{BB962C8B-B14F-4D97-AF65-F5344CB8AC3E}">
        <p14:creationId xmlns:p14="http://schemas.microsoft.com/office/powerpoint/2010/main" val="8503931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608452-1B2E-B2B0-4469-589949DB7222}"/>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D0EFFDEF-ABB0-0322-4481-359943E3215E}"/>
              </a:ext>
            </a:extLst>
          </p:cNvPr>
          <p:cNvSpPr txBox="1"/>
          <p:nvPr/>
        </p:nvSpPr>
        <p:spPr>
          <a:xfrm>
            <a:off x="3234814" y="296588"/>
            <a:ext cx="8347586" cy="6494085"/>
          </a:xfrm>
          <a:prstGeom prst="rect">
            <a:avLst/>
          </a:prstGeom>
          <a:noFill/>
        </p:spPr>
        <p:txBody>
          <a:bodyPr wrap="square" rtlCol="0">
            <a:spAutoFit/>
          </a:bodyPr>
          <a:lstStyle/>
          <a:p>
            <a:pPr algn="just" fontAlgn="base"/>
            <a:r>
              <a:rPr lang="en-US" sz="1600" b="0" i="0" dirty="0">
                <a:effectLst/>
              </a:rPr>
              <a:t>Winery VINAGORA is one of the leading wine producers in Georgia and is based on the ancient Georgian traditions of winemaking.</a:t>
            </a:r>
            <a:br>
              <a:rPr lang="en-US" sz="1600" b="0" i="0" dirty="0">
                <a:effectLst/>
              </a:rPr>
            </a:br>
            <a:r>
              <a:rPr lang="en-US" sz="1600" b="0" i="0" dirty="0">
                <a:effectLst/>
              </a:rPr>
              <a:t>Merging modern technologies and ancient traditions of winemaking the company could preserve unique taste of wine and create its own unrepeatable style.</a:t>
            </a:r>
            <a:br>
              <a:rPr lang="en-US" sz="1600" b="0" i="0" dirty="0">
                <a:effectLst/>
              </a:rPr>
            </a:br>
            <a:r>
              <a:rPr lang="en-US" sz="1600" b="0" i="0" dirty="0">
                <a:effectLst/>
              </a:rPr>
              <a:t>Vineyards high-quality the most important wine producing regions. Accordingly, the company produces wines from east and west parts of Georgia and offers the customer’s wide assortment.</a:t>
            </a:r>
          </a:p>
          <a:p>
            <a:pPr algn="just" fontAlgn="base"/>
            <a:endParaRPr lang="en-US" sz="1600" dirty="0"/>
          </a:p>
          <a:p>
            <a:pPr algn="just" fontAlgn="base"/>
            <a:r>
              <a:rPr lang="en-US" sz="1600" b="0" i="0" dirty="0">
                <a:effectLst/>
              </a:rPr>
              <a:t>Our wines are distinguished by its uniqueness by margining the best Georgian winemaking traditions and European standards. Due to the high competition in the wine industry worldwide the main goal was to produce the wines affordable for the customers, with competitive price and quality combination expressing perfectly character of its region and at the same time representing long history of winemaking culture in Georgia.</a:t>
            </a:r>
          </a:p>
          <a:p>
            <a:pPr algn="just" fontAlgn="base"/>
            <a:endParaRPr lang="en-US" sz="1600" dirty="0"/>
          </a:p>
          <a:p>
            <a:pPr algn="just" fontAlgn="base"/>
            <a:r>
              <a:rPr lang="en-US" sz="1600" b="0" i="0" dirty="0">
                <a:effectLst/>
              </a:rPr>
              <a:t>Main directions of the company are the production of high-quality wine from unique grape varieties of Eastern and Western Georgia, brandy and traditional Georgian Chacha. Also, the company produces wines in Ceramic bottle like souvenirs. These attractive and various vessels are analogue to wine-jars. This finding is very successful. </a:t>
            </a:r>
          </a:p>
          <a:p>
            <a:pPr algn="just" fontAlgn="base"/>
            <a:endParaRPr lang="en-US" sz="1600" dirty="0"/>
          </a:p>
          <a:p>
            <a:pPr algn="just" fontAlgn="base"/>
            <a:r>
              <a:rPr lang="en-US" sz="1600" b="0" i="0" dirty="0">
                <a:effectLst/>
              </a:rPr>
              <a:t>Thanks to the well-planned strategy, good development plan and hard work </a:t>
            </a:r>
            <a:r>
              <a:rPr lang="en-US" sz="1600" b="0" i="0" dirty="0" err="1">
                <a:effectLst/>
              </a:rPr>
              <a:t>Vinagora</a:t>
            </a:r>
            <a:r>
              <a:rPr lang="en-US" sz="1600" b="0" i="0" dirty="0">
                <a:effectLst/>
              </a:rPr>
              <a:t> showed the perfect results in an extremely short period of time. Because of the unique taste the wines achieved popularity and success.</a:t>
            </a:r>
          </a:p>
          <a:p>
            <a:pPr algn="just" fontAlgn="base"/>
            <a:endParaRPr lang="en-US" sz="1600" b="0" i="0" dirty="0">
              <a:effectLst/>
            </a:endParaRPr>
          </a:p>
          <a:p>
            <a:pPr algn="just" fontAlgn="base"/>
            <a:r>
              <a:rPr lang="en-US" sz="1600" b="0" i="0" dirty="0">
                <a:effectLst/>
              </a:rPr>
              <a:t>Nowadays, the company exports its production in 10 different countries all over the world such as: Germany, Great Britain, Italy, Poland, Cyprus, Kazakhstan, USA, China, South Korea, and Japan.</a:t>
            </a:r>
          </a:p>
        </p:txBody>
      </p:sp>
      <p:sp>
        <p:nvSpPr>
          <p:cNvPr id="5" name="TextBox 4">
            <a:extLst>
              <a:ext uri="{FF2B5EF4-FFF2-40B4-BE49-F238E27FC236}">
                <a16:creationId xmlns:a16="http://schemas.microsoft.com/office/drawing/2014/main" id="{9BD44721-73C7-CB21-0D60-2D55E127865E}"/>
              </a:ext>
            </a:extLst>
          </p:cNvPr>
          <p:cNvSpPr txBox="1"/>
          <p:nvPr/>
        </p:nvSpPr>
        <p:spPr>
          <a:xfrm>
            <a:off x="324464" y="296588"/>
            <a:ext cx="2302938" cy="1354217"/>
          </a:xfrm>
          <a:prstGeom prst="rect">
            <a:avLst/>
          </a:prstGeom>
          <a:noFill/>
        </p:spPr>
        <p:txBody>
          <a:bodyPr wrap="none" rtlCol="0">
            <a:spAutoFit/>
          </a:bodyPr>
          <a:lstStyle/>
          <a:p>
            <a:r>
              <a:rPr lang="en-US" sz="2800" b="1" dirty="0" err="1"/>
              <a:t>Vinagora</a:t>
            </a:r>
            <a:r>
              <a:rPr lang="en-US" sz="2800" b="1" dirty="0"/>
              <a:t> LLC</a:t>
            </a:r>
          </a:p>
          <a:p>
            <a:r>
              <a:rPr lang="en-US" dirty="0"/>
              <a:t>Tamari </a:t>
            </a:r>
            <a:r>
              <a:rPr lang="en-US" dirty="0" err="1"/>
              <a:t>Zasukhina</a:t>
            </a:r>
            <a:endParaRPr lang="en-US" dirty="0"/>
          </a:p>
          <a:p>
            <a:endParaRPr lang="en-US" dirty="0"/>
          </a:p>
          <a:p>
            <a:r>
              <a:rPr lang="en-US" dirty="0">
                <a:hlinkClick r:id="rId2"/>
              </a:rPr>
              <a:t>www.vinagora.ge</a:t>
            </a:r>
            <a:r>
              <a:rPr lang="en-US" dirty="0"/>
              <a:t> </a:t>
            </a:r>
          </a:p>
        </p:txBody>
      </p:sp>
    </p:spTree>
    <p:extLst>
      <p:ext uri="{BB962C8B-B14F-4D97-AF65-F5344CB8AC3E}">
        <p14:creationId xmlns:p14="http://schemas.microsoft.com/office/powerpoint/2010/main" val="246194540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253</TotalTime>
  <Words>1935</Words>
  <Application>Microsoft Office PowerPoint</Application>
  <PresentationFormat>Widescreen</PresentationFormat>
  <Paragraphs>97</Paragraphs>
  <Slides>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Aptos</vt:lpstr>
      <vt:lpstr>Aptos Display</vt:lpstr>
      <vt:lpstr>Arial</vt:lpstr>
      <vt:lpstr>Fira Go</vt:lpstr>
      <vt:lpstr>YAD1aU3sLnI-0</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Mariam Noselidze</dc:creator>
  <cp:lastModifiedBy>Mariam Noselidze</cp:lastModifiedBy>
  <cp:revision>13</cp:revision>
  <dcterms:created xsi:type="dcterms:W3CDTF">2024-11-26T09:10:39Z</dcterms:created>
  <dcterms:modified xsi:type="dcterms:W3CDTF">2024-12-03T08:28:34Z</dcterms:modified>
</cp:coreProperties>
</file>